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81"/>
  </p:notesMasterIdLst>
  <p:handoutMasterIdLst>
    <p:handoutMasterId r:id="rId82"/>
  </p:handoutMasterIdLst>
  <p:sldIdLst>
    <p:sldId id="293" r:id="rId5"/>
    <p:sldId id="287" r:id="rId6"/>
    <p:sldId id="491" r:id="rId7"/>
    <p:sldId id="526" r:id="rId8"/>
    <p:sldId id="402" r:id="rId9"/>
    <p:sldId id="533" r:id="rId10"/>
    <p:sldId id="573" r:id="rId11"/>
    <p:sldId id="581" r:id="rId12"/>
    <p:sldId id="583" r:id="rId13"/>
    <p:sldId id="582" r:id="rId14"/>
    <p:sldId id="578" r:id="rId15"/>
    <p:sldId id="574" r:id="rId16"/>
    <p:sldId id="403" r:id="rId17"/>
    <p:sldId id="552" r:id="rId18"/>
    <p:sldId id="580" r:id="rId19"/>
    <p:sldId id="409" r:id="rId20"/>
    <p:sldId id="410" r:id="rId21"/>
    <p:sldId id="559" r:id="rId22"/>
    <p:sldId id="579" r:id="rId23"/>
    <p:sldId id="411" r:id="rId24"/>
    <p:sldId id="538" r:id="rId25"/>
    <p:sldId id="540" r:id="rId26"/>
    <p:sldId id="412" r:id="rId27"/>
    <p:sldId id="413" r:id="rId28"/>
    <p:sldId id="562" r:id="rId29"/>
    <p:sldId id="414" r:id="rId30"/>
    <p:sldId id="417" r:id="rId31"/>
    <p:sldId id="510" r:id="rId32"/>
    <p:sldId id="511" r:id="rId33"/>
    <p:sldId id="519" r:id="rId34"/>
    <p:sldId id="520" r:id="rId35"/>
    <p:sldId id="527" r:id="rId36"/>
    <p:sldId id="395" r:id="rId37"/>
    <p:sldId id="563" r:id="rId38"/>
    <p:sldId id="397" r:id="rId39"/>
    <p:sldId id="398" r:id="rId40"/>
    <p:sldId id="399" r:id="rId41"/>
    <p:sldId id="401" r:id="rId42"/>
    <p:sldId id="521" r:id="rId43"/>
    <p:sldId id="564" r:id="rId44"/>
    <p:sldId id="565" r:id="rId45"/>
    <p:sldId id="442" r:id="rId46"/>
    <p:sldId id="477" r:id="rId47"/>
    <p:sldId id="524" r:id="rId48"/>
    <p:sldId id="523" r:id="rId49"/>
    <p:sldId id="542" r:id="rId50"/>
    <p:sldId id="528" r:id="rId51"/>
    <p:sldId id="478" r:id="rId52"/>
    <p:sldId id="479" r:id="rId53"/>
    <p:sldId id="529" r:id="rId54"/>
    <p:sldId id="516" r:id="rId55"/>
    <p:sldId id="556" r:id="rId56"/>
    <p:sldId id="544" r:id="rId57"/>
    <p:sldId id="530" r:id="rId58"/>
    <p:sldId id="423" r:id="rId59"/>
    <p:sldId id="424" r:id="rId60"/>
    <p:sldId id="494" r:id="rId61"/>
    <p:sldId id="421" r:id="rId62"/>
    <p:sldId id="422" r:id="rId63"/>
    <p:sldId id="543" r:id="rId64"/>
    <p:sldId id="546" r:id="rId65"/>
    <p:sldId id="495" r:id="rId66"/>
    <p:sldId id="547" r:id="rId67"/>
    <p:sldId id="548" r:id="rId68"/>
    <p:sldId id="512" r:id="rId69"/>
    <p:sldId id="549" r:id="rId70"/>
    <p:sldId id="514" r:id="rId71"/>
    <p:sldId id="515" r:id="rId72"/>
    <p:sldId id="550" r:id="rId73"/>
    <p:sldId id="551" r:id="rId74"/>
    <p:sldId id="513" r:id="rId75"/>
    <p:sldId id="431" r:id="rId76"/>
    <p:sldId id="531" r:id="rId77"/>
    <p:sldId id="532" r:id="rId78"/>
    <p:sldId id="545" r:id="rId79"/>
    <p:sldId id="365" r:id="rId80"/>
  </p:sldIdLst>
  <p:sldSz cx="12188825" cy="6858000"/>
  <p:notesSz cx="9296400" cy="7010400"/>
  <p:custDataLst>
    <p:tags r:id="rId83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491"/>
          </p14:sldIdLst>
        </p14:section>
        <p14:section name="Trees" id="{368E3F84-71D5-DA48-97B2-02DB4183E70F}">
          <p14:sldIdLst>
            <p14:sldId id="526"/>
            <p14:sldId id="402"/>
            <p14:sldId id="533"/>
            <p14:sldId id="573"/>
            <p14:sldId id="581"/>
            <p14:sldId id="583"/>
            <p14:sldId id="582"/>
            <p14:sldId id="578"/>
            <p14:sldId id="574"/>
            <p14:sldId id="403"/>
            <p14:sldId id="552"/>
            <p14:sldId id="580"/>
            <p14:sldId id="409"/>
            <p14:sldId id="410"/>
            <p14:sldId id="559"/>
            <p14:sldId id="579"/>
            <p14:sldId id="411"/>
            <p14:sldId id="538"/>
            <p14:sldId id="540"/>
            <p14:sldId id="412"/>
            <p14:sldId id="413"/>
            <p14:sldId id="562"/>
            <p14:sldId id="414"/>
            <p14:sldId id="417"/>
            <p14:sldId id="510"/>
            <p14:sldId id="511"/>
            <p14:sldId id="519"/>
            <p14:sldId id="520"/>
          </p14:sldIdLst>
        </p14:section>
        <p14:section name="Linear Regression" id="{13850869-9EF2-2C49-9D5D-F2C9D74AE89E}">
          <p14:sldIdLst>
            <p14:sldId id="527"/>
            <p14:sldId id="395"/>
            <p14:sldId id="563"/>
            <p14:sldId id="397"/>
            <p14:sldId id="398"/>
            <p14:sldId id="399"/>
            <p14:sldId id="401"/>
            <p14:sldId id="521"/>
            <p14:sldId id="564"/>
            <p14:sldId id="565"/>
            <p14:sldId id="442"/>
            <p14:sldId id="477"/>
            <p14:sldId id="524"/>
            <p14:sldId id="523"/>
            <p14:sldId id="542"/>
          </p14:sldIdLst>
        </p14:section>
        <p14:section name="Gradient Descent" id="{BB6D9580-1FBF-2440-969D-CE9A5592C157}">
          <p14:sldIdLst>
            <p14:sldId id="528"/>
            <p14:sldId id="478"/>
            <p14:sldId id="479"/>
          </p14:sldIdLst>
        </p14:section>
        <p14:section name="Regularization" id="{8D0A7217-9EA0-424D-929A-A92C91077127}">
          <p14:sldIdLst>
            <p14:sldId id="529"/>
            <p14:sldId id="516"/>
            <p14:sldId id="556"/>
            <p14:sldId id="544"/>
          </p14:sldIdLst>
        </p14:section>
        <p14:section name="Hyperparameter Tuning" id="{AC72F338-E2A0-574D-AAD1-55CFC0FADABD}">
          <p14:sldIdLst>
            <p14:sldId id="530"/>
            <p14:sldId id="423"/>
            <p14:sldId id="424"/>
            <p14:sldId id="494"/>
            <p14:sldId id="421"/>
            <p14:sldId id="422"/>
          </p14:sldIdLst>
        </p14:section>
        <p14:section name="Hands-on Exercise" id="{D7C7672A-11A4-5F4E-9552-66A978DE5875}">
          <p14:sldIdLst>
            <p14:sldId id="543"/>
          </p14:sldIdLst>
        </p14:section>
        <p14:section name="AWS AI/ML Services" id="{82AFE040-55BD-5A47-B0EF-6CD60696E01D}">
          <p14:sldIdLst>
            <p14:sldId id="546"/>
            <p14:sldId id="495"/>
            <p14:sldId id="547"/>
            <p14:sldId id="548"/>
            <p14:sldId id="512"/>
            <p14:sldId id="549"/>
            <p14:sldId id="514"/>
            <p14:sldId id="515"/>
            <p14:sldId id="550"/>
            <p14:sldId id="551"/>
            <p14:sldId id="513"/>
            <p14:sldId id="431"/>
          </p14:sldIdLst>
        </p14:section>
        <p14:section name="Final Project" id="{24630F30-E617-0B4C-98FC-01309917397C}">
          <p14:sldIdLst>
            <p14:sldId id="531"/>
            <p14:sldId id="532"/>
          </p14:sldIdLst>
        </p14:section>
        <p14:section name="Notebooks" id="{1E2A734D-D76B-E94D-82C3-12AAAFC79972}">
          <p14:sldIdLst>
            <p14:sldId id="545"/>
          </p14:sldIdLst>
        </p14:section>
        <p14:section name="Tomorrow" id="{8020D6DF-0AB1-D548-8563-89DAD3924A8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 autoAdjust="0"/>
    <p:restoredTop sz="87055" autoAdjust="0"/>
  </p:normalViewPr>
  <p:slideViewPr>
    <p:cSldViewPr snapToGrid="0">
      <p:cViewPr varScale="1">
        <p:scale>
          <a:sx n="128" d="100"/>
          <a:sy n="128" d="100"/>
        </p:scale>
        <p:origin x="208" y="240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2/24/20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2266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0.png"/><Relationship Id="rId5" Type="http://schemas.openxmlformats.org/officeDocument/2006/relationships/image" Target="../media/image56.png"/><Relationship Id="rId4" Type="http://schemas.openxmlformats.org/officeDocument/2006/relationships/image" Target="../media/image4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0.png"/><Relationship Id="rId5" Type="http://schemas.openxmlformats.org/officeDocument/2006/relationships/image" Target="../media/image56.png"/><Relationship Id="rId4" Type="http://schemas.openxmlformats.org/officeDocument/2006/relationships/image" Target="../media/image4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ws.amazon.com/sagemaker/" TargetMode="Externa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1050D03-9037-4F41-BB8E-5478891679B3}"/>
              </a:ext>
            </a:extLst>
          </p:cNvPr>
          <p:cNvSpPr/>
          <p:nvPr/>
        </p:nvSpPr>
        <p:spPr>
          <a:xfrm>
            <a:off x="6726602" y="3961850"/>
            <a:ext cx="3655156" cy="1828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1F478B-B705-D44F-8D6D-DD0EFEDE6D63}"/>
              </a:ext>
            </a:extLst>
          </p:cNvPr>
          <p:cNvSpPr/>
          <p:nvPr/>
        </p:nvSpPr>
        <p:spPr>
          <a:xfrm>
            <a:off x="8324358" y="3940194"/>
            <a:ext cx="2057400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75A75-F274-C64D-81D6-BE6F9165CA74}"/>
              </a:ext>
            </a:extLst>
          </p:cNvPr>
          <p:cNvSpPr/>
          <p:nvPr/>
        </p:nvSpPr>
        <p:spPr>
          <a:xfrm>
            <a:off x="6727026" y="2131703"/>
            <a:ext cx="3655156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/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36B0D6-2910-D44D-82D5-59AED6E373AE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 flipH="1">
            <a:off x="2286657" y="2425286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48447F-F849-B44A-A50F-30104769C045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3606999" y="2425286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CAE04B-5F1D-B341-AA11-FB2AB3ADDC69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340253" y="3355456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7AC578-1CB5-074F-8D79-61120A3CB08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2286657" y="3355456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/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/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/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/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:1,2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 l="-104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6669821A-EBD0-484F-A892-121661C90221}"/>
              </a:ext>
            </a:extLst>
          </p:cNvPr>
          <p:cNvSpPr/>
          <p:nvPr/>
        </p:nvSpPr>
        <p:spPr>
          <a:xfrm>
            <a:off x="1431680" y="2685347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B1D800-2A58-7A43-A556-2471E8EACECE}"/>
              </a:ext>
            </a:extLst>
          </p:cNvPr>
          <p:cNvSpPr/>
          <p:nvPr/>
        </p:nvSpPr>
        <p:spPr>
          <a:xfrm>
            <a:off x="8118918" y="5790087"/>
            <a:ext cx="374537" cy="40011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2EAD30-A5A1-174B-AE38-7E710FAC5C7D}"/>
              </a:ext>
            </a:extLst>
          </p:cNvPr>
          <p:cNvSpPr txBox="1"/>
          <p:nvPr/>
        </p:nvSpPr>
        <p:spPr>
          <a:xfrm>
            <a:off x="8051418" y="5805001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4.5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E9C051-A7ED-314C-92F1-A97B565357DE}"/>
              </a:ext>
            </a:extLst>
          </p:cNvPr>
          <p:cNvSpPr txBox="1"/>
          <p:nvPr/>
        </p:nvSpPr>
        <p:spPr>
          <a:xfrm>
            <a:off x="6322555" y="3711815"/>
            <a:ext cx="3273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0F1D38-49E1-FB41-9FDF-8EA75B624C83}"/>
              </a:ext>
            </a:extLst>
          </p:cNvPr>
          <p:cNvSpPr txBox="1"/>
          <p:nvPr/>
        </p:nvSpPr>
        <p:spPr>
          <a:xfrm>
            <a:off x="4300075" y="2425286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43751C-32F8-AC40-ADBF-0C588CA22E3E}"/>
              </a:ext>
            </a:extLst>
          </p:cNvPr>
          <p:cNvSpPr txBox="1"/>
          <p:nvPr/>
        </p:nvSpPr>
        <p:spPr>
          <a:xfrm>
            <a:off x="2476341" y="2369219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0C02E7-E291-7143-A0E3-EAB61C5A7285}"/>
              </a:ext>
            </a:extLst>
          </p:cNvPr>
          <p:cNvSpPr txBox="1"/>
          <p:nvPr/>
        </p:nvSpPr>
        <p:spPr>
          <a:xfrm>
            <a:off x="2913977" y="3396976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46CC5C-C26D-8B4A-AACD-4CC67EDF2E11}"/>
              </a:ext>
            </a:extLst>
          </p:cNvPr>
          <p:cNvSpPr txBox="1"/>
          <p:nvPr/>
        </p:nvSpPr>
        <p:spPr>
          <a:xfrm>
            <a:off x="1185710" y="3428359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51391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1050D03-9037-4F41-BB8E-5478891679B3}"/>
              </a:ext>
            </a:extLst>
          </p:cNvPr>
          <p:cNvSpPr/>
          <p:nvPr/>
        </p:nvSpPr>
        <p:spPr>
          <a:xfrm>
            <a:off x="6726602" y="3961850"/>
            <a:ext cx="3655156" cy="1828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1F478B-B705-D44F-8D6D-DD0EFEDE6D63}"/>
              </a:ext>
            </a:extLst>
          </p:cNvPr>
          <p:cNvSpPr/>
          <p:nvPr/>
        </p:nvSpPr>
        <p:spPr>
          <a:xfrm>
            <a:off x="8324358" y="3940194"/>
            <a:ext cx="2057400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A0F8ED-3B09-D84B-8C6F-34CEFE48A121}"/>
              </a:ext>
            </a:extLst>
          </p:cNvPr>
          <p:cNvSpPr/>
          <p:nvPr/>
        </p:nvSpPr>
        <p:spPr>
          <a:xfrm>
            <a:off x="8331059" y="3948763"/>
            <a:ext cx="2050699" cy="78896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75A75-F274-C64D-81D6-BE6F9165CA74}"/>
              </a:ext>
            </a:extLst>
          </p:cNvPr>
          <p:cNvSpPr/>
          <p:nvPr/>
        </p:nvSpPr>
        <p:spPr>
          <a:xfrm>
            <a:off x="6727026" y="2131703"/>
            <a:ext cx="3655156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/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36B0D6-2910-D44D-82D5-59AED6E373AE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 flipH="1">
            <a:off x="2286657" y="2425286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48447F-F849-B44A-A50F-30104769C045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3606999" y="2425286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CAE04B-5F1D-B341-AA11-FB2AB3ADDC69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340253" y="3355456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7AC578-1CB5-074F-8D79-61120A3CB08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2286657" y="3355456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/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/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/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/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737C65-16B3-D948-939F-1468A2D03188}"/>
                  </a:ext>
                </a:extLst>
              </p:cNvPr>
              <p:cNvSpPr/>
              <p:nvPr/>
            </p:nvSpPr>
            <p:spPr>
              <a:xfrm>
                <a:off x="1560675" y="479988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737C65-16B3-D948-939F-1468A2D0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75" y="4799883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F08156-DCCE-2B4F-BA79-19064C9A155D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2220846" y="4296697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2DCF5-105F-FA49-89E3-6E662BB5CCD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3167250" y="4296697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1AD713-F182-7947-BD9D-EC35754B4F7D}"/>
                  </a:ext>
                </a:extLst>
              </p:cNvPr>
              <p:cNvSpPr/>
              <p:nvPr/>
            </p:nvSpPr>
            <p:spPr>
              <a:xfrm>
                <a:off x="3444702" y="4799883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1AD713-F182-7947-BD9D-EC35754B4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702" y="4799883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6669821A-EBD0-484F-A892-121661C90221}"/>
              </a:ext>
            </a:extLst>
          </p:cNvPr>
          <p:cNvSpPr/>
          <p:nvPr/>
        </p:nvSpPr>
        <p:spPr>
          <a:xfrm>
            <a:off x="2309134" y="3638658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2EAD30-A5A1-174B-AE38-7E710FAC5C7D}"/>
              </a:ext>
            </a:extLst>
          </p:cNvPr>
          <p:cNvSpPr txBox="1"/>
          <p:nvPr/>
        </p:nvSpPr>
        <p:spPr>
          <a:xfrm>
            <a:off x="8051418" y="5805001"/>
            <a:ext cx="52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4.5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E9C051-A7ED-314C-92F1-A97B565357DE}"/>
              </a:ext>
            </a:extLst>
          </p:cNvPr>
          <p:cNvSpPr txBox="1"/>
          <p:nvPr/>
        </p:nvSpPr>
        <p:spPr>
          <a:xfrm>
            <a:off x="6322555" y="3711815"/>
            <a:ext cx="3273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36E2D-EA2A-C54D-AF69-4A369BBEC331}"/>
              </a:ext>
            </a:extLst>
          </p:cNvPr>
          <p:cNvSpPr txBox="1"/>
          <p:nvPr/>
        </p:nvSpPr>
        <p:spPr>
          <a:xfrm>
            <a:off x="10436716" y="44469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BBBA12-9950-024F-BB49-9A4BCF7C138E}"/>
              </a:ext>
            </a:extLst>
          </p:cNvPr>
          <p:cNvSpPr/>
          <p:nvPr/>
        </p:nvSpPr>
        <p:spPr>
          <a:xfrm>
            <a:off x="10408670" y="4454003"/>
            <a:ext cx="374537" cy="40011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6FEDE2-11D0-614E-8E63-7F1F7978766B}"/>
              </a:ext>
            </a:extLst>
          </p:cNvPr>
          <p:cNvSpPr txBox="1"/>
          <p:nvPr/>
        </p:nvSpPr>
        <p:spPr>
          <a:xfrm>
            <a:off x="4300075" y="2425286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F87696-AF3B-6848-B232-0BBAA97A17F1}"/>
              </a:ext>
            </a:extLst>
          </p:cNvPr>
          <p:cNvSpPr txBox="1"/>
          <p:nvPr/>
        </p:nvSpPr>
        <p:spPr>
          <a:xfrm>
            <a:off x="2476341" y="2369219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2627AD-BFE2-F746-B802-6E294038A626}"/>
              </a:ext>
            </a:extLst>
          </p:cNvPr>
          <p:cNvSpPr txBox="1"/>
          <p:nvPr/>
        </p:nvSpPr>
        <p:spPr>
          <a:xfrm>
            <a:off x="2913977" y="3396976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B0D58A-04F3-274C-80DA-9B43301267D9}"/>
              </a:ext>
            </a:extLst>
          </p:cNvPr>
          <p:cNvSpPr txBox="1"/>
          <p:nvPr/>
        </p:nvSpPr>
        <p:spPr>
          <a:xfrm>
            <a:off x="1185710" y="3428359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F5AC5E-08F1-3B42-82B6-7327D6E12270}"/>
              </a:ext>
            </a:extLst>
          </p:cNvPr>
          <p:cNvSpPr txBox="1"/>
          <p:nvPr/>
        </p:nvSpPr>
        <p:spPr>
          <a:xfrm>
            <a:off x="3850827" y="4353003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D811DB-0066-4E4F-B5CE-16060FA3442F}"/>
              </a:ext>
            </a:extLst>
          </p:cNvPr>
          <p:cNvSpPr txBox="1"/>
          <p:nvPr/>
        </p:nvSpPr>
        <p:spPr>
          <a:xfrm>
            <a:off x="2093193" y="4364685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57895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36917-09E4-1446-B8C2-EB030425F8D6}"/>
              </a:ext>
            </a:extLst>
          </p:cNvPr>
          <p:cNvSpPr txBox="1"/>
          <p:nvPr/>
        </p:nvSpPr>
        <p:spPr>
          <a:xfrm>
            <a:off x="6880930" y="5908364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1      2      3     4      5      6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/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36B0D6-2910-D44D-82D5-59AED6E373AE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 flipH="1">
            <a:off x="2286657" y="2425286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48447F-F849-B44A-A50F-30104769C045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3606999" y="2425286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CAE04B-5F1D-B341-AA11-FB2AB3ADDC69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1340253" y="3355456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7AC578-1CB5-074F-8D79-61120A3CB08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2286657" y="3355456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/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/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/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0E5625-4EC7-1447-970D-2D0A5BFA1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2" y="3839497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/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E385E7-A5A9-094E-B043-BA3EACBB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90" y="3839497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737C65-16B3-D948-939F-1468A2D03188}"/>
                  </a:ext>
                </a:extLst>
              </p:cNvPr>
              <p:cNvSpPr/>
              <p:nvPr/>
            </p:nvSpPr>
            <p:spPr>
              <a:xfrm>
                <a:off x="1560675" y="479988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737C65-16B3-D948-939F-1468A2D0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75" y="4799883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F08156-DCCE-2B4F-BA79-19064C9A155D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2220846" y="4296697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02DCF5-105F-FA49-89E3-6E662BB5CCD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3167250" y="4296697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1AD713-F182-7947-BD9D-EC35754B4F7D}"/>
                  </a:ext>
                </a:extLst>
              </p:cNvPr>
              <p:cNvSpPr/>
              <p:nvPr/>
            </p:nvSpPr>
            <p:spPr>
              <a:xfrm>
                <a:off x="3444702" y="4799883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1AD713-F182-7947-BD9D-EC35754B4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702" y="4799883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47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920E1-9D4B-204B-BF63-D2167162BF1F}"/>
              </a:ext>
            </a:extLst>
          </p:cNvPr>
          <p:cNvSpPr/>
          <p:nvPr/>
        </p:nvSpPr>
        <p:spPr>
          <a:xfrm>
            <a:off x="7454638" y="2127947"/>
            <a:ext cx="39772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Given this dataset, let’s </a:t>
            </a:r>
            <a:r>
              <a:rPr lang="en-US" sz="2800" b="1" dirty="0"/>
              <a:t>predict</a:t>
            </a:r>
            <a:r>
              <a:rPr lang="en-US" sz="2800" dirty="0"/>
              <a:t> </a:t>
            </a:r>
            <a:r>
              <a:rPr lang="en-US" sz="2800" b="1" dirty="0"/>
              <a:t>package delivery timeline (on time/not on time) </a:t>
            </a:r>
            <a:r>
              <a:rPr lang="en-US" sz="2800" dirty="0"/>
              <a:t>using a decision tree.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1F646361-1A43-F545-9E5B-59C5A9F0BA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4293009"/>
              </p:ext>
            </p:extLst>
          </p:nvPr>
        </p:nvGraphicFramePr>
        <p:xfrm>
          <a:off x="756920" y="1416736"/>
          <a:ext cx="5749036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83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A683799-F66E-904A-8EDD-D3562A8EB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422407"/>
              </p:ext>
            </p:extLst>
          </p:nvPr>
        </p:nvGraphicFramePr>
        <p:xfrm>
          <a:off x="756920" y="1416736"/>
          <a:ext cx="5749036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EA50902-B476-4942-81C0-EB5643E56B14}"/>
              </a:ext>
            </a:extLst>
          </p:cNvPr>
          <p:cNvSpPr/>
          <p:nvPr/>
        </p:nvSpPr>
        <p:spPr>
          <a:xfrm>
            <a:off x="8255067" y="170688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EE51E8-ED60-4840-9F78-60EFD0846AE5}"/>
              </a:ext>
            </a:extLst>
          </p:cNvPr>
          <p:cNvSpPr/>
          <p:nvPr/>
        </p:nvSpPr>
        <p:spPr>
          <a:xfrm>
            <a:off x="7242696" y="3315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73E95-673B-D246-B035-E921F203D31D}"/>
              </a:ext>
            </a:extLst>
          </p:cNvPr>
          <p:cNvSpPr/>
          <p:nvPr/>
        </p:nvSpPr>
        <p:spPr>
          <a:xfrm>
            <a:off x="10052796" y="331369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BED8A-5745-1548-BB1A-9C0DC193456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917611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9CFC8A-AAD6-7546-952C-043056D505C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929982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D412EB-41D8-D84F-AE9C-7719A14C51C3}"/>
              </a:ext>
            </a:extLst>
          </p:cNvPr>
          <p:cNvSpPr txBox="1"/>
          <p:nvPr/>
        </p:nvSpPr>
        <p:spPr>
          <a:xfrm>
            <a:off x="7684095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C4976-4DBA-0141-9DBE-EED846D4D66F}"/>
              </a:ext>
            </a:extLst>
          </p:cNvPr>
          <p:cNvSpPr txBox="1"/>
          <p:nvPr/>
        </p:nvSpPr>
        <p:spPr>
          <a:xfrm>
            <a:off x="9754012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0954E7-B46A-7A43-A3E3-FA48178C582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929982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BD6828-A9E4-4449-A07D-C9994D4346D2}"/>
              </a:ext>
            </a:extLst>
          </p:cNvPr>
          <p:cNvSpPr txBox="1"/>
          <p:nvPr/>
        </p:nvSpPr>
        <p:spPr>
          <a:xfrm>
            <a:off x="8697008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0B18-5665-3F47-AC84-24EDB389D90F}"/>
              </a:ext>
            </a:extLst>
          </p:cNvPr>
          <p:cNvSpPr txBox="1"/>
          <p:nvPr/>
        </p:nvSpPr>
        <p:spPr>
          <a:xfrm>
            <a:off x="9034305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410BE8-B3C6-0345-9F28-745F2208758A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flipH="1">
            <a:off x="7051903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E8427D-8868-B441-A163-C8291B4B362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917611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1C9D95-DF65-584C-A830-A3F9196493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727711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9F6A91-AD27-0E45-A595-314BD7E6920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259486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1AA60D-BDBD-7A42-B650-9F2A501EEE05}"/>
              </a:ext>
            </a:extLst>
          </p:cNvPr>
          <p:cNvSpPr txBox="1"/>
          <p:nvPr/>
        </p:nvSpPr>
        <p:spPr>
          <a:xfrm>
            <a:off x="8357954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68FF0-13F1-F64D-B2CF-241E45E4D640}"/>
              </a:ext>
            </a:extLst>
          </p:cNvPr>
          <p:cNvSpPr txBox="1"/>
          <p:nvPr/>
        </p:nvSpPr>
        <p:spPr>
          <a:xfrm>
            <a:off x="11042539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90FBD-C14C-3B48-BC65-2AD881E2CDFB}"/>
              </a:ext>
            </a:extLst>
          </p:cNvPr>
          <p:cNvSpPr txBox="1"/>
          <p:nvPr/>
        </p:nvSpPr>
        <p:spPr>
          <a:xfrm>
            <a:off x="6749561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654C9-C885-2B40-B756-7102AC7F8192}"/>
              </a:ext>
            </a:extLst>
          </p:cNvPr>
          <p:cNvSpPr txBox="1"/>
          <p:nvPr/>
        </p:nvSpPr>
        <p:spPr>
          <a:xfrm>
            <a:off x="10024916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AF110A-53E8-5F40-83ED-9FFC7B9BDB44}"/>
              </a:ext>
            </a:extLst>
          </p:cNvPr>
          <p:cNvSpPr txBox="1"/>
          <p:nvPr/>
        </p:nvSpPr>
        <p:spPr>
          <a:xfrm>
            <a:off x="6784676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CE150E-0F71-8744-AB66-A1DDE49EA399}"/>
              </a:ext>
            </a:extLst>
          </p:cNvPr>
          <p:cNvSpPr txBox="1"/>
          <p:nvPr/>
        </p:nvSpPr>
        <p:spPr>
          <a:xfrm>
            <a:off x="8279063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EC8B33-8A23-E542-B24F-3611EF01E9E1}"/>
              </a:ext>
            </a:extLst>
          </p:cNvPr>
          <p:cNvSpPr txBox="1"/>
          <p:nvPr/>
        </p:nvSpPr>
        <p:spPr>
          <a:xfrm>
            <a:off x="9617019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659EE-E47B-1F48-9E38-2800BF56CE8A}"/>
              </a:ext>
            </a:extLst>
          </p:cNvPr>
          <p:cNvSpPr txBox="1"/>
          <p:nvPr/>
        </p:nvSpPr>
        <p:spPr>
          <a:xfrm>
            <a:off x="10958883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37106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B8E2B-1CA9-424B-906C-048F4D1980F0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B956A-AA39-AA4A-B958-75B8663BBF70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1299-F430-124E-8541-A19BE7BCA29D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7900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50271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2704384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4774301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0271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3717297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4054594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2072192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7900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48000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79775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3378243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6062828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1769850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5045205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1804965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3299352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4637308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5979172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9CBFF-062C-9747-AF90-52C9AD28CC60}"/>
              </a:ext>
            </a:extLst>
          </p:cNvPr>
          <p:cNvSpPr txBox="1"/>
          <p:nvPr/>
        </p:nvSpPr>
        <p:spPr>
          <a:xfrm>
            <a:off x="7080451" y="4742898"/>
            <a:ext cx="394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Leaf or Terminal Nodes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7EE8C-667F-D64F-96E7-D63675407414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892D-B003-D043-9A25-F833547AD9E4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25F532-D7EF-2E44-A7F4-552B980E352E}"/>
              </a:ext>
            </a:extLst>
          </p:cNvPr>
          <p:cNvSpPr txBox="1"/>
          <p:nvPr/>
        </p:nvSpPr>
        <p:spPr>
          <a:xfrm>
            <a:off x="6707288" y="3351752"/>
            <a:ext cx="253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</a:rPr>
              <a:t>Internal Nodes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8D3CA2-BCDA-BD4C-84B3-F093A8F3C813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3B400-FBFC-5949-A9FB-236C294A972F}"/>
              </a:ext>
            </a:extLst>
          </p:cNvPr>
          <p:cNvSpPr txBox="1"/>
          <p:nvPr/>
        </p:nvSpPr>
        <p:spPr>
          <a:xfrm>
            <a:off x="4849135" y="1765316"/>
            <a:ext cx="189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Root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B16DEB-E292-FD4C-A040-6B297DCBBDC9}"/>
              </a:ext>
            </a:extLst>
          </p:cNvPr>
          <p:cNvSpPr/>
          <p:nvPr/>
        </p:nvSpPr>
        <p:spPr>
          <a:xfrm>
            <a:off x="9053558" y="1876224"/>
            <a:ext cx="27697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to Learn a Decision Tree?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30B8A1-6E02-8843-A681-E2FC6AB8BA46}"/>
              </a:ext>
            </a:extLst>
          </p:cNvPr>
          <p:cNvCxnSpPr/>
          <p:nvPr/>
        </p:nvCxnSpPr>
        <p:spPr>
          <a:xfrm flipH="1" flipV="1">
            <a:off x="7080451" y="2027583"/>
            <a:ext cx="1732245" cy="260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134D65-682D-BC4F-96C5-33ED0102CEF3}"/>
              </a:ext>
            </a:extLst>
          </p:cNvPr>
          <p:cNvCxnSpPr>
            <a:cxnSpLocks/>
          </p:cNvCxnSpPr>
          <p:nvPr/>
        </p:nvCxnSpPr>
        <p:spPr>
          <a:xfrm>
            <a:off x="10350564" y="2960566"/>
            <a:ext cx="87846" cy="165309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67CF22-77AD-8A47-BD53-63EBF9FEEC4D}"/>
              </a:ext>
            </a:extLst>
          </p:cNvPr>
          <p:cNvCxnSpPr>
            <a:cxnSpLocks/>
          </p:cNvCxnSpPr>
          <p:nvPr/>
        </p:nvCxnSpPr>
        <p:spPr>
          <a:xfrm flipH="1">
            <a:off x="8534699" y="2840372"/>
            <a:ext cx="518859" cy="47332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67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Learn a Decision Tree – ID3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Top down approach: </a:t>
            </a:r>
            <a:r>
              <a:rPr lang="en-US" sz="2800" dirty="0"/>
              <a:t>Grow the tree from root node to leaf nodes. </a:t>
            </a:r>
          </a:p>
          <a:p>
            <a:pPr marL="0" indent="0">
              <a:buNone/>
            </a:pPr>
            <a:r>
              <a:rPr lang="en-US" sz="2800" b="1" dirty="0"/>
              <a:t>ID3* Algorithm: </a:t>
            </a:r>
          </a:p>
          <a:p>
            <a:pPr marL="0" indent="0">
              <a:buNone/>
            </a:pPr>
            <a:r>
              <a:rPr lang="en-US" sz="2800" dirty="0"/>
              <a:t>Repeat the steps below: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Select “the best feature” to split (</a:t>
            </a:r>
            <a:r>
              <a:rPr lang="en-US" sz="2800" b="1" dirty="0"/>
              <a:t>we will see how to select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Separate the training samples according to the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Stop if we have samples from a single class or if we used all features, and note it as a leaf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Assign the leaf node the majority class of the samples in it</a:t>
            </a:r>
            <a:endParaRPr lang="en-US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220E-051B-6B4F-8804-46F4CC7FFC48}"/>
              </a:ext>
            </a:extLst>
          </p:cNvPr>
          <p:cNvSpPr/>
          <p:nvPr/>
        </p:nvSpPr>
        <p:spPr>
          <a:xfrm>
            <a:off x="882085" y="5644081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>
                <a:solidFill>
                  <a:srgbClr val="222222"/>
                </a:solidFill>
                <a:latin typeface="Roboto"/>
              </a:rPr>
              <a:t>*ID3</a:t>
            </a:r>
            <a:r>
              <a:rPr lang="en-US" sz="1800" i="1" dirty="0">
                <a:solidFill>
                  <a:srgbClr val="222222"/>
                </a:solidFill>
                <a:latin typeface="Roboto"/>
              </a:rPr>
              <a:t> (Iterative </a:t>
            </a:r>
            <a:r>
              <a:rPr lang="en-US" sz="1800" i="1" dirty="0" err="1">
                <a:solidFill>
                  <a:srgbClr val="222222"/>
                </a:solidFill>
                <a:latin typeface="Roboto"/>
              </a:rPr>
              <a:t>Dichotomiser</a:t>
            </a:r>
            <a:r>
              <a:rPr lang="en-US" sz="1800" i="1" dirty="0">
                <a:solidFill>
                  <a:srgbClr val="222222"/>
                </a:solidFill>
                <a:latin typeface="Roboto"/>
              </a:rPr>
              <a:t> 3)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323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good split results in overall less uncertainty (impurity). For example: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993BA575-2D6F-8543-8757-5C9DE88D4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317850"/>
              </p:ext>
            </p:extLst>
          </p:nvPr>
        </p:nvGraphicFramePr>
        <p:xfrm>
          <a:off x="6646166" y="1854494"/>
          <a:ext cx="4596596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F97CA01-403C-8A46-B9B4-00FDCCC94844}"/>
              </a:ext>
            </a:extLst>
          </p:cNvPr>
          <p:cNvSpPr/>
          <p:nvPr/>
        </p:nvSpPr>
        <p:spPr>
          <a:xfrm>
            <a:off x="2558383" y="2685947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11964-C9C6-0645-A124-5469BB57D63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224984" y="3326027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39A3F-98EF-444F-BDAD-E3E540A90DF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233298" y="3326027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09142A-F5B0-6B48-9F0A-2EE4C7EAC7E7}"/>
              </a:ext>
            </a:extLst>
          </p:cNvPr>
          <p:cNvSpPr txBox="1"/>
          <p:nvPr/>
        </p:nvSpPr>
        <p:spPr>
          <a:xfrm>
            <a:off x="1014517" y="3340043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3E3FE-A9CA-084B-9094-E6968BFC8165}"/>
              </a:ext>
            </a:extLst>
          </p:cNvPr>
          <p:cNvSpPr txBox="1"/>
          <p:nvPr/>
        </p:nvSpPr>
        <p:spPr>
          <a:xfrm>
            <a:off x="3936382" y="342519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29AF69-1C40-9143-9C13-171410BAE85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015654" y="3326027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73972-51ED-024B-8C83-CF9E13331AB9}"/>
              </a:ext>
            </a:extLst>
          </p:cNvPr>
          <p:cNvSpPr txBox="1"/>
          <p:nvPr/>
        </p:nvSpPr>
        <p:spPr>
          <a:xfrm>
            <a:off x="2062187" y="3781046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5767C-263B-8A49-8FAC-4E73BD502F1B}"/>
              </a:ext>
            </a:extLst>
          </p:cNvPr>
          <p:cNvSpPr txBox="1"/>
          <p:nvPr/>
        </p:nvSpPr>
        <p:spPr>
          <a:xfrm>
            <a:off x="2616761" y="4558908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369FBD-ADE0-4249-A89B-B39A83685D30}"/>
              </a:ext>
            </a:extLst>
          </p:cNvPr>
          <p:cNvSpPr txBox="1"/>
          <p:nvPr/>
        </p:nvSpPr>
        <p:spPr>
          <a:xfrm>
            <a:off x="4214934" y="4289507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4B6BE-C7F7-7B4A-9721-39FB4D35E856}"/>
              </a:ext>
            </a:extLst>
          </p:cNvPr>
          <p:cNvSpPr txBox="1"/>
          <p:nvPr/>
        </p:nvSpPr>
        <p:spPr>
          <a:xfrm>
            <a:off x="766750" y="4009799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A0544-C64D-8641-AF53-BD9AAAC56623}"/>
              </a:ext>
            </a:extLst>
          </p:cNvPr>
          <p:cNvSpPr txBox="1"/>
          <p:nvPr/>
        </p:nvSpPr>
        <p:spPr>
          <a:xfrm>
            <a:off x="2329637" y="493871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7000CE-9ECF-744C-8CE4-F366C233BDF6}"/>
              </a:ext>
            </a:extLst>
          </p:cNvPr>
          <p:cNvSpPr txBox="1"/>
          <p:nvPr/>
        </p:nvSpPr>
        <p:spPr>
          <a:xfrm>
            <a:off x="4020482" y="467088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85621-8E36-E540-B9E8-6940D08011C8}"/>
              </a:ext>
            </a:extLst>
          </p:cNvPr>
          <p:cNvSpPr txBox="1"/>
          <p:nvPr/>
        </p:nvSpPr>
        <p:spPr>
          <a:xfrm>
            <a:off x="502944" y="4403142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DAC2C8-4822-C242-A13C-0D7B35C14C3B}"/>
              </a:ext>
            </a:extLst>
          </p:cNvPr>
          <p:cNvSpPr txBox="1"/>
          <p:nvPr/>
        </p:nvSpPr>
        <p:spPr>
          <a:xfrm>
            <a:off x="2416402" y="1985029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99E03-BAAA-7248-8394-0E85C226480D}"/>
              </a:ext>
            </a:extLst>
          </p:cNvPr>
          <p:cNvSpPr txBox="1"/>
          <p:nvPr/>
        </p:nvSpPr>
        <p:spPr>
          <a:xfrm>
            <a:off x="2329637" y="1923845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</p:spTree>
    <p:extLst>
      <p:ext uri="{BB962C8B-B14F-4D97-AF65-F5344CB8AC3E}">
        <p14:creationId xmlns:p14="http://schemas.microsoft.com/office/powerpoint/2010/main" val="31638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good split results in overall less uncertainty (impurity). 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619741" y="4521598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4-]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2155531" y="4521599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[1+, 6-]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3507034" y="4521598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[6+, 2-]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4891365" y="4525581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3-]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1077761" y="2723695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3848144" y="2728757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886968" y="3272335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656259" y="3272335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772999" y="3277397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4523059" y="3277397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619741" y="365268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2114128" y="365268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3137119" y="3657751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4840865" y="3657751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6E111-C945-CB4B-A3AE-FE9D4CA5F0D0}"/>
              </a:ext>
            </a:extLst>
          </p:cNvPr>
          <p:cNvSpPr txBox="1"/>
          <p:nvPr/>
        </p:nvSpPr>
        <p:spPr>
          <a:xfrm>
            <a:off x="859036" y="2040770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 too sure</a:t>
            </a:r>
            <a:endParaRPr lang="en-US" sz="1600" dirty="0"/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0ECDFC-6725-5E4B-B7FB-A91C1D15BEAB}"/>
              </a:ext>
            </a:extLst>
          </p:cNvPr>
          <p:cNvSpPr txBox="1"/>
          <p:nvPr/>
        </p:nvSpPr>
        <p:spPr>
          <a:xfrm>
            <a:off x="3683643" y="2025992"/>
            <a:ext cx="158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 too sure</a:t>
            </a:r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407824" y="497209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4743974" y="5004273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1921710" y="4972090"/>
            <a:ext cx="131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3319230" y="4983062"/>
            <a:ext cx="131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Somewhat sure</a:t>
            </a:r>
          </a:p>
        </p:txBody>
      </p:sp>
      <p:graphicFrame>
        <p:nvGraphicFramePr>
          <p:cNvPr id="25" name="Content Placeholder 1">
            <a:extLst>
              <a:ext uri="{FF2B5EF4-FFF2-40B4-BE49-F238E27FC236}">
                <a16:creationId xmlns:a16="http://schemas.microsoft.com/office/drawing/2014/main" id="{C9A78726-CAA8-CA4C-BCA9-8A906FF75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310982"/>
              </p:ext>
            </p:extLst>
          </p:nvPr>
        </p:nvGraphicFramePr>
        <p:xfrm>
          <a:off x="6646166" y="1854494"/>
          <a:ext cx="4596596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49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What split will results in overall less uncertainty (impurity)?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5842867" y="457170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4-]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7378657" y="4571704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[1+, 6-]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9005732" y="457170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[6+, 2-]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10390063" y="4575686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3-]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6300887" y="2773800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9346842" y="2778862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110094" y="3322440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79385" y="3322440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271697" y="3327502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0021757" y="3327502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5842867" y="3702794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7337254" y="3702794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8635817" y="3707856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10339563" y="3707856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6E111-C945-CB4B-A3AE-FE9D4CA5F0D0}"/>
              </a:ext>
            </a:extLst>
          </p:cNvPr>
          <p:cNvSpPr txBox="1"/>
          <p:nvPr/>
        </p:nvSpPr>
        <p:spPr>
          <a:xfrm>
            <a:off x="6082162" y="2090875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 too sure</a:t>
            </a:r>
            <a:endParaRPr lang="en-US" sz="1600" dirty="0"/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0ECDFC-6725-5E4B-B7FB-A91C1D15BEAB}"/>
              </a:ext>
            </a:extLst>
          </p:cNvPr>
          <p:cNvSpPr txBox="1"/>
          <p:nvPr/>
        </p:nvSpPr>
        <p:spPr>
          <a:xfrm>
            <a:off x="9182341" y="2076097"/>
            <a:ext cx="1582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 too sure</a:t>
            </a:r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5630950" y="5022195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10242672" y="5054378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7144836" y="5022195"/>
            <a:ext cx="131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8817928" y="5033167"/>
            <a:ext cx="131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Somewhat sure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C16ADD7-2F26-E148-ABD6-0589288A5FA8}"/>
              </a:ext>
            </a:extLst>
          </p:cNvPr>
          <p:cNvSpPr/>
          <p:nvPr/>
        </p:nvSpPr>
        <p:spPr>
          <a:xfrm>
            <a:off x="2558383" y="284878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AF2230-0788-3348-8A14-F22EEDF90FE8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224984" y="3488865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6ABB91-D9F0-6146-826F-3A2FF52DB950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3233298" y="3488865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40CC528-C504-984A-82FB-1076864333C5}"/>
              </a:ext>
            </a:extLst>
          </p:cNvPr>
          <p:cNvSpPr txBox="1"/>
          <p:nvPr/>
        </p:nvSpPr>
        <p:spPr>
          <a:xfrm>
            <a:off x="1014517" y="3502881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2DA00-DFA6-124B-9FFA-4373E8FCD0CC}"/>
              </a:ext>
            </a:extLst>
          </p:cNvPr>
          <p:cNvSpPr txBox="1"/>
          <p:nvPr/>
        </p:nvSpPr>
        <p:spPr>
          <a:xfrm>
            <a:off x="3936382" y="3588028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D79CA59-1DC8-FF41-9C6E-6C003A7197A7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3015654" y="3488865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ED9-C0CC-544A-AFD2-64D908ED9365}"/>
              </a:ext>
            </a:extLst>
          </p:cNvPr>
          <p:cNvSpPr txBox="1"/>
          <p:nvPr/>
        </p:nvSpPr>
        <p:spPr>
          <a:xfrm>
            <a:off x="2062187" y="3943884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0823FB-9D15-3741-84F7-F3BFD8572304}"/>
              </a:ext>
            </a:extLst>
          </p:cNvPr>
          <p:cNvSpPr txBox="1"/>
          <p:nvPr/>
        </p:nvSpPr>
        <p:spPr>
          <a:xfrm>
            <a:off x="2616761" y="4721746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0F3706-121F-7A4A-9549-FF12849B9C53}"/>
              </a:ext>
            </a:extLst>
          </p:cNvPr>
          <p:cNvSpPr txBox="1"/>
          <p:nvPr/>
        </p:nvSpPr>
        <p:spPr>
          <a:xfrm>
            <a:off x="4214934" y="4452345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9FE74F-6BD9-D94E-8CC9-8CECA614219D}"/>
              </a:ext>
            </a:extLst>
          </p:cNvPr>
          <p:cNvSpPr txBox="1"/>
          <p:nvPr/>
        </p:nvSpPr>
        <p:spPr>
          <a:xfrm>
            <a:off x="766750" y="4172637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E415DB-C562-2642-9121-3B934CAC9571}"/>
              </a:ext>
            </a:extLst>
          </p:cNvPr>
          <p:cNvSpPr txBox="1"/>
          <p:nvPr/>
        </p:nvSpPr>
        <p:spPr>
          <a:xfrm>
            <a:off x="2329637" y="5101549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A3E74D-7E82-5E4F-B8E3-97E25506B7F2}"/>
              </a:ext>
            </a:extLst>
          </p:cNvPr>
          <p:cNvSpPr txBox="1"/>
          <p:nvPr/>
        </p:nvSpPr>
        <p:spPr>
          <a:xfrm>
            <a:off x="4020482" y="4833718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35B264-2692-3E4C-806C-B5CBC90FB573}"/>
              </a:ext>
            </a:extLst>
          </p:cNvPr>
          <p:cNvSpPr txBox="1"/>
          <p:nvPr/>
        </p:nvSpPr>
        <p:spPr>
          <a:xfrm>
            <a:off x="502944" y="456598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48C0EB-192D-7345-8FBD-DFBFDC52F898}"/>
              </a:ext>
            </a:extLst>
          </p:cNvPr>
          <p:cNvSpPr txBox="1"/>
          <p:nvPr/>
        </p:nvSpPr>
        <p:spPr>
          <a:xfrm>
            <a:off x="2416402" y="2147867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[9+, 5-]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705824-7ECC-2142-B3E4-D1440AF71232}"/>
              </a:ext>
            </a:extLst>
          </p:cNvPr>
          <p:cNvSpPr txBox="1"/>
          <p:nvPr/>
        </p:nvSpPr>
        <p:spPr>
          <a:xfrm>
            <a:off x="2329637" y="2086683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</p:spTree>
    <p:extLst>
      <p:ext uri="{BB962C8B-B14F-4D97-AF65-F5344CB8AC3E}">
        <p14:creationId xmlns:p14="http://schemas.microsoft.com/office/powerpoint/2010/main" val="20786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and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AutoML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8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Let’s look at the graph on the right.</a:t>
                </a:r>
              </a:p>
              <a:p>
                <a:pPr marL="0" indent="0">
                  <a:buNone/>
                </a:pPr>
                <a:r>
                  <a:rPr lang="en-US" sz="2800" dirty="0"/>
                  <a:t>Assume “+” and “–” classes.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</p:spTree>
    <p:extLst>
      <p:ext uri="{BB962C8B-B14F-4D97-AF65-F5344CB8AC3E}">
        <p14:creationId xmlns:p14="http://schemas.microsoft.com/office/powerpoint/2010/main" val="1768728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80CAC6-258D-104B-B612-F14457E6BDE2}"/>
              </a:ext>
            </a:extLst>
          </p:cNvPr>
          <p:cNvSpPr/>
          <p:nvPr/>
        </p:nvSpPr>
        <p:spPr>
          <a:xfrm>
            <a:off x="523180" y="4172142"/>
            <a:ext cx="6114846" cy="8178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have only + samples or only – samples: </a:t>
            </a:r>
          </a:p>
          <a:p>
            <a:pPr algn="ctr"/>
            <a:r>
              <a:rPr lang="en-US" sz="2400" dirty="0"/>
              <a:t>Low Gini Impurity (low uncertainty</a:t>
            </a:r>
            <a:r>
              <a:rPr lang="en-US" sz="2000" dirty="0"/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6D5A3-880B-9844-9F99-5E176FDA5D49}"/>
              </a:ext>
            </a:extLst>
          </p:cNvPr>
          <p:cNvCxnSpPr>
            <a:cxnSpLocks/>
          </p:cNvCxnSpPr>
          <p:nvPr/>
        </p:nvCxnSpPr>
        <p:spPr>
          <a:xfrm flipV="1">
            <a:off x="6760744" y="4257632"/>
            <a:ext cx="4638329" cy="332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8CC8D2-35E0-7047-842B-EED1EA535EE3}"/>
              </a:ext>
            </a:extLst>
          </p:cNvPr>
          <p:cNvCxnSpPr>
            <a:cxnSpLocks/>
          </p:cNvCxnSpPr>
          <p:nvPr/>
        </p:nvCxnSpPr>
        <p:spPr>
          <a:xfrm flipV="1">
            <a:off x="6760744" y="4257634"/>
            <a:ext cx="884862" cy="290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3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20379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20379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6D5A3-880B-9844-9F99-5E176FDA5D49}"/>
              </a:ext>
            </a:extLst>
          </p:cNvPr>
          <p:cNvCxnSpPr>
            <a:cxnSpLocks/>
          </p:cNvCxnSpPr>
          <p:nvPr/>
        </p:nvCxnSpPr>
        <p:spPr>
          <a:xfrm flipV="1">
            <a:off x="6798365" y="2094272"/>
            <a:ext cx="2668438" cy="2497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237FF5D-1A29-1949-9190-AD88601486A6}"/>
              </a:ext>
            </a:extLst>
          </p:cNvPr>
          <p:cNvSpPr/>
          <p:nvPr/>
        </p:nvSpPr>
        <p:spPr>
          <a:xfrm>
            <a:off x="523180" y="4172142"/>
            <a:ext cx="6114846" cy="8178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have mix of + and - samples: </a:t>
            </a:r>
          </a:p>
          <a:p>
            <a:pPr algn="ctr"/>
            <a:r>
              <a:rPr lang="en-US" sz="2400" dirty="0"/>
              <a:t>High Gini Impurity (high uncertainty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18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Calculating Gini Impurity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/>
              <p:nvPr/>
            </p:nvSpPr>
            <p:spPr>
              <a:xfrm>
                <a:off x="5797943" y="1649255"/>
                <a:ext cx="5278096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943" y="1649255"/>
                <a:ext cx="5278096" cy="922176"/>
              </a:xfrm>
              <a:prstGeom prst="rect">
                <a:avLst/>
              </a:prstGeom>
              <a:blipFill>
                <a:blip r:embed="rId2"/>
                <a:stretch>
                  <a:fillRect l="-2404" t="-15068" b="-95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0CCDD-01EE-6F4D-97FA-A3229E676B38}"/>
                  </a:ext>
                </a:extLst>
              </p:cNvPr>
              <p:cNvSpPr txBox="1"/>
              <p:nvPr/>
            </p:nvSpPr>
            <p:spPr>
              <a:xfrm>
                <a:off x="6308377" y="2836412"/>
                <a:ext cx="4993602" cy="3204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=0.46</m:t>
                      </m:r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𝑜𝑣𝑒𝑟𝑐𝑎𝑠𝑡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0CCDD-01EE-6F4D-97FA-A3229E676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377" y="2836412"/>
                <a:ext cx="4993602" cy="3204723"/>
              </a:xfrm>
              <a:prstGeom prst="rect">
                <a:avLst/>
              </a:prstGeom>
              <a:blipFill>
                <a:blip r:embed="rId3"/>
                <a:stretch>
                  <a:fillRect l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D8001141-651E-6345-8434-2F307404B909}"/>
              </a:ext>
            </a:extLst>
          </p:cNvPr>
          <p:cNvSpPr/>
          <p:nvPr/>
        </p:nvSpPr>
        <p:spPr>
          <a:xfrm>
            <a:off x="2558383" y="2381147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EED4C2E-8C9F-164B-9B62-61FC9BB9EBE0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224984" y="3021227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FE4059-ACF4-1A43-ADCB-4D6C3D411434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233298" y="3021227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88C5B8C-F7E9-3C49-B5FE-61A29B53151E}"/>
              </a:ext>
            </a:extLst>
          </p:cNvPr>
          <p:cNvSpPr txBox="1"/>
          <p:nvPr/>
        </p:nvSpPr>
        <p:spPr>
          <a:xfrm>
            <a:off x="1014517" y="3035243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0DE6DA-CD08-C640-A90E-2C764758EA79}"/>
              </a:ext>
            </a:extLst>
          </p:cNvPr>
          <p:cNvSpPr txBox="1"/>
          <p:nvPr/>
        </p:nvSpPr>
        <p:spPr>
          <a:xfrm>
            <a:off x="3936382" y="312039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B6512C-BB8F-CB49-8443-CBE18FBD55D1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3015654" y="3021227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27DEC21-44FE-F748-8B42-0C542B3BC3FB}"/>
              </a:ext>
            </a:extLst>
          </p:cNvPr>
          <p:cNvSpPr txBox="1"/>
          <p:nvPr/>
        </p:nvSpPr>
        <p:spPr>
          <a:xfrm>
            <a:off x="2062187" y="3476246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63DDFF-E760-4745-A4FB-0B2612FE17E6}"/>
              </a:ext>
            </a:extLst>
          </p:cNvPr>
          <p:cNvSpPr txBox="1"/>
          <p:nvPr/>
        </p:nvSpPr>
        <p:spPr>
          <a:xfrm>
            <a:off x="2616761" y="4254108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057C5C-D1C6-304C-BC51-E125D2206397}"/>
              </a:ext>
            </a:extLst>
          </p:cNvPr>
          <p:cNvSpPr txBox="1"/>
          <p:nvPr/>
        </p:nvSpPr>
        <p:spPr>
          <a:xfrm>
            <a:off x="4214934" y="3984707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7430D2-0044-7641-A70A-603085E8D0F8}"/>
              </a:ext>
            </a:extLst>
          </p:cNvPr>
          <p:cNvSpPr txBox="1"/>
          <p:nvPr/>
        </p:nvSpPr>
        <p:spPr>
          <a:xfrm>
            <a:off x="766750" y="3704999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DDD7BE-E7BE-2A40-96B9-9C8E9C24BCD1}"/>
              </a:ext>
            </a:extLst>
          </p:cNvPr>
          <p:cNvSpPr txBox="1"/>
          <p:nvPr/>
        </p:nvSpPr>
        <p:spPr>
          <a:xfrm>
            <a:off x="2329637" y="463391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9A590-D5EE-964C-9203-777AC6335E61}"/>
              </a:ext>
            </a:extLst>
          </p:cNvPr>
          <p:cNvSpPr txBox="1"/>
          <p:nvPr/>
        </p:nvSpPr>
        <p:spPr>
          <a:xfrm>
            <a:off x="4020482" y="436608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AE75D9-2F22-1A49-8929-04363BAB5C35}"/>
              </a:ext>
            </a:extLst>
          </p:cNvPr>
          <p:cNvSpPr txBox="1"/>
          <p:nvPr/>
        </p:nvSpPr>
        <p:spPr>
          <a:xfrm>
            <a:off x="502944" y="4098342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65590B-F60C-7F45-8A9A-1B55E350597E}"/>
                  </a:ext>
                </a:extLst>
              </p:cNvPr>
              <p:cNvSpPr txBox="1"/>
              <p:nvPr/>
            </p:nvSpPr>
            <p:spPr>
              <a:xfrm>
                <a:off x="2520113" y="5348133"/>
                <a:ext cx="1496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𝑜𝑣𝑒𝑟𝑐𝑎𝑠𝑡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65590B-F60C-7F45-8A9A-1B55E3505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13" y="5348133"/>
                <a:ext cx="1496696" cy="276999"/>
              </a:xfrm>
              <a:prstGeom prst="rect">
                <a:avLst/>
              </a:prstGeom>
              <a:blipFill>
                <a:blip r:embed="rId4"/>
                <a:stretch>
                  <a:fillRect l="-4202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364D0-443A-CE4E-8D19-351445F7BB56}"/>
                  </a:ext>
                </a:extLst>
              </p:cNvPr>
              <p:cNvSpPr txBox="1"/>
              <p:nvPr/>
            </p:nvSpPr>
            <p:spPr>
              <a:xfrm>
                <a:off x="676955" y="4805346"/>
                <a:ext cx="13852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0.48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364D0-443A-CE4E-8D19-351445F7B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55" y="4805346"/>
                <a:ext cx="1385232" cy="298928"/>
              </a:xfrm>
              <a:prstGeom prst="rect">
                <a:avLst/>
              </a:prstGeom>
              <a:blipFill>
                <a:blip r:embed="rId5"/>
                <a:stretch>
                  <a:fillRect l="-4545" t="-20000" r="-545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02BA81-8563-D544-9BF1-5B02827582A9}"/>
                  </a:ext>
                </a:extLst>
              </p:cNvPr>
              <p:cNvSpPr txBox="1"/>
              <p:nvPr/>
            </p:nvSpPr>
            <p:spPr>
              <a:xfrm>
                <a:off x="4154930" y="5055087"/>
                <a:ext cx="1442604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02BA81-8563-D544-9BF1-5B028275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30" y="5055087"/>
                <a:ext cx="1442604" cy="298928"/>
              </a:xfrm>
              <a:prstGeom prst="rect">
                <a:avLst/>
              </a:prstGeom>
              <a:blipFill>
                <a:blip r:embed="rId6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8FBB31-7CCF-F144-AC7E-7F5E8471DDBC}"/>
                  </a:ext>
                </a:extLst>
              </p:cNvPr>
              <p:cNvSpPr txBox="1"/>
              <p:nvPr/>
            </p:nvSpPr>
            <p:spPr>
              <a:xfrm>
                <a:off x="2477257" y="1664840"/>
                <a:ext cx="1582408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𝑏𝑒𝑓𝑜𝑟𝑒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0.46</a:t>
                </a:r>
              </a:p>
              <a:p>
                <a:pPr algn="ctr"/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600" dirty="0"/>
                  <a:t>[9+, 5-]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8FBB31-7CCF-F144-AC7E-7F5E8471D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257" y="1664840"/>
                <a:ext cx="1582408" cy="668581"/>
              </a:xfrm>
              <a:prstGeom prst="rect">
                <a:avLst/>
              </a:prstGeom>
              <a:blipFill>
                <a:blip r:embed="rId7"/>
                <a:stretch>
                  <a:fillRect t="-1852" r="-158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4727CFDC-A495-1241-99BE-A283B75BC740}"/>
              </a:ext>
            </a:extLst>
          </p:cNvPr>
          <p:cNvSpPr txBox="1"/>
          <p:nvPr/>
        </p:nvSpPr>
        <p:spPr>
          <a:xfrm>
            <a:off x="2405094" y="1285037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</p:spTree>
    <p:extLst>
      <p:ext uri="{BB962C8B-B14F-4D97-AF65-F5344CB8AC3E}">
        <p14:creationId xmlns:p14="http://schemas.microsoft.com/office/powerpoint/2010/main" val="4018629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368268" cy="987472"/>
          </a:xfrm>
        </p:spPr>
        <p:txBody>
          <a:bodyPr/>
          <a:lstStyle/>
          <a:p>
            <a:r>
              <a:rPr lang="en-US" dirty="0"/>
              <a:t>Information Gain &amp;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Information gain: </a:t>
            </a:r>
            <a:r>
              <a:rPr lang="en-US" sz="2800" dirty="0"/>
              <a:t>Expected reduction in uncertainty due to selected feature.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704F90-4979-234C-BD74-0FE33FF69D7E}"/>
                  </a:ext>
                </a:extLst>
              </p:cNvPr>
              <p:cNvSpPr/>
              <p:nvPr/>
            </p:nvSpPr>
            <p:spPr>
              <a:xfrm>
                <a:off x="1751443" y="2394720"/>
                <a:ext cx="626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Gain 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i="1" baseline="-25000" dirty="0"/>
                  <a:t>before </a:t>
                </a:r>
                <a:r>
                  <a:rPr lang="en-US" sz="2800" b="1" dirty="0"/>
                  <a:t>-</a:t>
                </a:r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i="1" baseline="-25000" dirty="0"/>
                  <a:t>after</a:t>
                </a:r>
                <a:r>
                  <a:rPr lang="en-US" sz="2800" b="1" i="1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704F90-4979-234C-BD74-0FE33FF69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43" y="2394720"/>
                <a:ext cx="6263125" cy="523220"/>
              </a:xfrm>
              <a:prstGeom prst="rect">
                <a:avLst/>
              </a:prstGeom>
              <a:blipFill>
                <a:blip r:embed="rId2"/>
                <a:stretch>
                  <a:fillRect l="-202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2D985C87-15FA-EB45-8A2B-7A540C19DD6D}"/>
              </a:ext>
            </a:extLst>
          </p:cNvPr>
          <p:cNvSpPr/>
          <p:nvPr/>
        </p:nvSpPr>
        <p:spPr>
          <a:xfrm rot="5400000">
            <a:off x="3946767" y="2226312"/>
            <a:ext cx="237841" cy="16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9ADFA-B78B-A44C-8B6A-499E8EAD2A64}"/>
              </a:ext>
            </a:extLst>
          </p:cNvPr>
          <p:cNvSpPr/>
          <p:nvPr/>
        </p:nvSpPr>
        <p:spPr>
          <a:xfrm rot="5400000">
            <a:off x="6528701" y="2227801"/>
            <a:ext cx="250685" cy="1652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EF916-51D2-944D-85E5-06ABD6075958}"/>
              </a:ext>
            </a:extLst>
          </p:cNvPr>
          <p:cNvSpPr txBox="1"/>
          <p:nvPr/>
        </p:nvSpPr>
        <p:spPr>
          <a:xfrm>
            <a:off x="3019279" y="3179419"/>
            <a:ext cx="23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Impurity before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31399-0615-F64E-B4C1-4FF3F2A7D1E1}"/>
              </a:ext>
            </a:extLst>
          </p:cNvPr>
          <p:cNvSpPr txBox="1"/>
          <p:nvPr/>
        </p:nvSpPr>
        <p:spPr>
          <a:xfrm>
            <a:off x="5701421" y="3184402"/>
            <a:ext cx="246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Impurity after split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73FF4-CFAC-D74F-A94A-F5853E723DDF}"/>
              </a:ext>
            </a:extLst>
          </p:cNvPr>
          <p:cNvSpPr>
            <a:spLocks noChangeAspect="1"/>
          </p:cNvSpPr>
          <p:nvPr/>
        </p:nvSpPr>
        <p:spPr>
          <a:xfrm>
            <a:off x="4566390" y="4348210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291B0-E3C1-3A4F-B98C-0987B4A92E98}"/>
              </a:ext>
            </a:extLst>
          </p:cNvPr>
          <p:cNvSpPr/>
          <p:nvPr/>
        </p:nvSpPr>
        <p:spPr>
          <a:xfrm>
            <a:off x="7121205" y="4331959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32149F-81FD-4A46-85B0-FB692285A95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75597" y="4896850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5D0371-9A9A-B644-BB4A-D8D5D04C7BE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144888" y="4896850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B91FDC-0FC4-A048-ACF5-FD5389575F3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046060" y="4880599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F3DAC-2A86-FB4A-B9CE-5F747B2DBBE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796120" y="4880599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501EAA-2FB9-9344-88A5-A8B3830D30A6}"/>
              </a:ext>
            </a:extLst>
          </p:cNvPr>
          <p:cNvSpPr txBox="1"/>
          <p:nvPr/>
        </p:nvSpPr>
        <p:spPr>
          <a:xfrm>
            <a:off x="4108370" y="5277204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C2128-9FB3-3442-8DC9-0E6650C012CE}"/>
              </a:ext>
            </a:extLst>
          </p:cNvPr>
          <p:cNvSpPr txBox="1"/>
          <p:nvPr/>
        </p:nvSpPr>
        <p:spPr>
          <a:xfrm>
            <a:off x="5602757" y="5277204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B248-AE77-BE42-AEE2-1672E7CE0107}"/>
              </a:ext>
            </a:extLst>
          </p:cNvPr>
          <p:cNvSpPr txBox="1"/>
          <p:nvPr/>
        </p:nvSpPr>
        <p:spPr>
          <a:xfrm>
            <a:off x="6601727" y="5092956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ACEA9-A31A-E44E-B7F8-55AE4520BA3D}"/>
              </a:ext>
            </a:extLst>
          </p:cNvPr>
          <p:cNvSpPr txBox="1"/>
          <p:nvPr/>
        </p:nvSpPr>
        <p:spPr>
          <a:xfrm>
            <a:off x="7962565" y="5047331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9505C-30D0-6042-B81B-14D92633B6A6}"/>
              </a:ext>
            </a:extLst>
          </p:cNvPr>
          <p:cNvSpPr txBox="1"/>
          <p:nvPr/>
        </p:nvSpPr>
        <p:spPr>
          <a:xfrm>
            <a:off x="4654103" y="3936642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[9+, 5-]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33965-CA09-7C49-96D8-549504B9FEE9}"/>
              </a:ext>
            </a:extLst>
          </p:cNvPr>
          <p:cNvSpPr txBox="1"/>
          <p:nvPr/>
        </p:nvSpPr>
        <p:spPr>
          <a:xfrm>
            <a:off x="7307591" y="3905004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[9+, 5-]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DFC33-0B18-8546-BC66-355A6F51C52C}"/>
              </a:ext>
            </a:extLst>
          </p:cNvPr>
          <p:cNvSpPr txBox="1"/>
          <p:nvPr/>
        </p:nvSpPr>
        <p:spPr>
          <a:xfrm>
            <a:off x="9515623" y="2229895"/>
            <a:ext cx="2462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Weather</a:t>
            </a:r>
            <a:r>
              <a:rPr lang="en-US" sz="2800" dirty="0"/>
              <a:t>”, “</a:t>
            </a:r>
            <a:r>
              <a:rPr lang="en-US" sz="2800" b="1" dirty="0"/>
              <a:t>Demand</a:t>
            </a:r>
            <a:r>
              <a:rPr lang="en-US" sz="2800" dirty="0"/>
              <a:t>” or “</a:t>
            </a:r>
            <a:r>
              <a:rPr lang="en-US" sz="2800" b="1" dirty="0"/>
              <a:t>Address</a:t>
            </a:r>
            <a:r>
              <a:rPr lang="en-US" sz="2800" dirty="0"/>
              <a:t>”, which one should we select as feature to split?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432320-6E05-1F47-89F3-B37BA5F556DF}"/>
              </a:ext>
            </a:extLst>
          </p:cNvPr>
          <p:cNvSpPr/>
          <p:nvPr/>
        </p:nvSpPr>
        <p:spPr>
          <a:xfrm>
            <a:off x="1669450" y="4320918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4114CF-2106-D74C-8102-5B84C6DEEFC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36051" y="4869558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5AD475-89D6-0343-9445-3E50210E3FE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344365" y="4869558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912DAF-0C74-014C-88DA-35B1AA04DC68}"/>
              </a:ext>
            </a:extLst>
          </p:cNvPr>
          <p:cNvSpPr txBox="1"/>
          <p:nvPr/>
        </p:nvSpPr>
        <p:spPr>
          <a:xfrm>
            <a:off x="166997" y="492421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9F2BA-2496-A947-8972-06700BF9FCCB}"/>
              </a:ext>
            </a:extLst>
          </p:cNvPr>
          <p:cNvSpPr txBox="1"/>
          <p:nvPr/>
        </p:nvSpPr>
        <p:spPr>
          <a:xfrm>
            <a:off x="3088862" y="5009357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F42BC3-1697-9044-867B-AD6B40C09BA6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126721" y="4869558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43E11-7FB3-6147-80A2-280BF20ECE77}"/>
              </a:ext>
            </a:extLst>
          </p:cNvPr>
          <p:cNvSpPr txBox="1"/>
          <p:nvPr/>
        </p:nvSpPr>
        <p:spPr>
          <a:xfrm>
            <a:off x="1214667" y="5365213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D8DDF-829B-1348-9C1D-D3BCC99F2AC4}"/>
              </a:ext>
            </a:extLst>
          </p:cNvPr>
          <p:cNvSpPr txBox="1"/>
          <p:nvPr/>
        </p:nvSpPr>
        <p:spPr>
          <a:xfrm>
            <a:off x="1862283" y="3888425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[9+, 5-]</a:t>
            </a:r>
          </a:p>
        </p:txBody>
      </p:sp>
    </p:spTree>
    <p:extLst>
      <p:ext uri="{BB962C8B-B14F-4D97-AF65-F5344CB8AC3E}">
        <p14:creationId xmlns:p14="http://schemas.microsoft.com/office/powerpoint/2010/main" val="2526547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/>
              <p:nvPr/>
            </p:nvSpPr>
            <p:spPr>
              <a:xfrm>
                <a:off x="5797943" y="1649255"/>
                <a:ext cx="5278096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943" y="1649255"/>
                <a:ext cx="5278096" cy="922176"/>
              </a:xfrm>
              <a:prstGeom prst="rect">
                <a:avLst/>
              </a:prstGeom>
              <a:blipFill>
                <a:blip r:embed="rId2"/>
                <a:stretch>
                  <a:fillRect l="-2404" t="-15068" b="-95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D8001141-651E-6345-8434-2F307404B909}"/>
              </a:ext>
            </a:extLst>
          </p:cNvPr>
          <p:cNvSpPr/>
          <p:nvPr/>
        </p:nvSpPr>
        <p:spPr>
          <a:xfrm>
            <a:off x="2558383" y="2381147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EED4C2E-8C9F-164B-9B62-61FC9BB9EBE0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224984" y="3021227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7FE4059-ACF4-1A43-ADCB-4D6C3D411434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233298" y="3021227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88C5B8C-F7E9-3C49-B5FE-61A29B53151E}"/>
              </a:ext>
            </a:extLst>
          </p:cNvPr>
          <p:cNvSpPr txBox="1"/>
          <p:nvPr/>
        </p:nvSpPr>
        <p:spPr>
          <a:xfrm>
            <a:off x="1014517" y="3035243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0DE6DA-CD08-C640-A90E-2C764758EA79}"/>
              </a:ext>
            </a:extLst>
          </p:cNvPr>
          <p:cNvSpPr txBox="1"/>
          <p:nvPr/>
        </p:nvSpPr>
        <p:spPr>
          <a:xfrm>
            <a:off x="3936382" y="312039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B6512C-BB8F-CB49-8443-CBE18FBD55D1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3015654" y="3021227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27DEC21-44FE-F748-8B42-0C542B3BC3FB}"/>
              </a:ext>
            </a:extLst>
          </p:cNvPr>
          <p:cNvSpPr txBox="1"/>
          <p:nvPr/>
        </p:nvSpPr>
        <p:spPr>
          <a:xfrm>
            <a:off x="2062187" y="3476246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63DDFF-E760-4745-A4FB-0B2612FE17E6}"/>
              </a:ext>
            </a:extLst>
          </p:cNvPr>
          <p:cNvSpPr txBox="1"/>
          <p:nvPr/>
        </p:nvSpPr>
        <p:spPr>
          <a:xfrm>
            <a:off x="2616761" y="4254108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057C5C-D1C6-304C-BC51-E125D2206397}"/>
              </a:ext>
            </a:extLst>
          </p:cNvPr>
          <p:cNvSpPr txBox="1"/>
          <p:nvPr/>
        </p:nvSpPr>
        <p:spPr>
          <a:xfrm>
            <a:off x="4214934" y="3984707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7430D2-0044-7641-A70A-603085E8D0F8}"/>
              </a:ext>
            </a:extLst>
          </p:cNvPr>
          <p:cNvSpPr txBox="1"/>
          <p:nvPr/>
        </p:nvSpPr>
        <p:spPr>
          <a:xfrm>
            <a:off x="766750" y="3704999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DDD7BE-E7BE-2A40-96B9-9C8E9C24BCD1}"/>
              </a:ext>
            </a:extLst>
          </p:cNvPr>
          <p:cNvSpPr txBox="1"/>
          <p:nvPr/>
        </p:nvSpPr>
        <p:spPr>
          <a:xfrm>
            <a:off x="2329637" y="463391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9A590-D5EE-964C-9203-777AC6335E61}"/>
              </a:ext>
            </a:extLst>
          </p:cNvPr>
          <p:cNvSpPr txBox="1"/>
          <p:nvPr/>
        </p:nvSpPr>
        <p:spPr>
          <a:xfrm>
            <a:off x="4020482" y="436608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AE75D9-2F22-1A49-8929-04363BAB5C35}"/>
              </a:ext>
            </a:extLst>
          </p:cNvPr>
          <p:cNvSpPr txBox="1"/>
          <p:nvPr/>
        </p:nvSpPr>
        <p:spPr>
          <a:xfrm>
            <a:off x="502944" y="4098342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65590B-F60C-7F45-8A9A-1B55E350597E}"/>
                  </a:ext>
                </a:extLst>
              </p:cNvPr>
              <p:cNvSpPr txBox="1"/>
              <p:nvPr/>
            </p:nvSpPr>
            <p:spPr>
              <a:xfrm>
                <a:off x="2520113" y="5348133"/>
                <a:ext cx="1496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𝑜𝑣𝑒𝑟𝑐𝑎𝑠𝑡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65590B-F60C-7F45-8A9A-1B55E3505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13" y="5348133"/>
                <a:ext cx="1496696" cy="276999"/>
              </a:xfrm>
              <a:prstGeom prst="rect">
                <a:avLst/>
              </a:prstGeom>
              <a:blipFill>
                <a:blip r:embed="rId3"/>
                <a:stretch>
                  <a:fillRect l="-4202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364D0-443A-CE4E-8D19-351445F7BB56}"/>
                  </a:ext>
                </a:extLst>
              </p:cNvPr>
              <p:cNvSpPr txBox="1"/>
              <p:nvPr/>
            </p:nvSpPr>
            <p:spPr>
              <a:xfrm>
                <a:off x="676955" y="4805346"/>
                <a:ext cx="13852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0.48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364D0-443A-CE4E-8D19-351445F7B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55" y="4805346"/>
                <a:ext cx="1385232" cy="298928"/>
              </a:xfrm>
              <a:prstGeom prst="rect">
                <a:avLst/>
              </a:prstGeom>
              <a:blipFill>
                <a:blip r:embed="rId4"/>
                <a:stretch>
                  <a:fillRect l="-4545" t="-20000" r="-545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02BA81-8563-D544-9BF1-5B02827582A9}"/>
                  </a:ext>
                </a:extLst>
              </p:cNvPr>
              <p:cNvSpPr txBox="1"/>
              <p:nvPr/>
            </p:nvSpPr>
            <p:spPr>
              <a:xfrm>
                <a:off x="4154930" y="5055087"/>
                <a:ext cx="1442604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02BA81-8563-D544-9BF1-5B028275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30" y="5055087"/>
                <a:ext cx="1442604" cy="298928"/>
              </a:xfrm>
              <a:prstGeom prst="rect">
                <a:avLst/>
              </a:prstGeom>
              <a:blipFill>
                <a:blip r:embed="rId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8FBB31-7CCF-F144-AC7E-7F5E8471DDBC}"/>
                  </a:ext>
                </a:extLst>
              </p:cNvPr>
              <p:cNvSpPr txBox="1"/>
              <p:nvPr/>
            </p:nvSpPr>
            <p:spPr>
              <a:xfrm>
                <a:off x="2477257" y="1664840"/>
                <a:ext cx="1582408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𝑏𝑒𝑓𝑜𝑟𝑒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0.46</a:t>
                </a:r>
              </a:p>
              <a:p>
                <a:pPr algn="ctr"/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600" dirty="0"/>
                  <a:t>[9+, 5-]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8FBB31-7CCF-F144-AC7E-7F5E8471D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257" y="1664840"/>
                <a:ext cx="1582408" cy="668581"/>
              </a:xfrm>
              <a:prstGeom prst="rect">
                <a:avLst/>
              </a:prstGeom>
              <a:blipFill>
                <a:blip r:embed="rId6"/>
                <a:stretch>
                  <a:fillRect t="-1852" r="-158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31462-DDC1-7E4E-88A0-4635DDBE9E3A}"/>
                  </a:ext>
                </a:extLst>
              </p:cNvPr>
              <p:cNvSpPr txBox="1"/>
              <p:nvPr/>
            </p:nvSpPr>
            <p:spPr>
              <a:xfrm>
                <a:off x="6301433" y="3214155"/>
                <a:ext cx="4993602" cy="524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𝑤𝑒𝑎𝑡h𝑒𝑟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𝑜𝑣𝑒𝑟𝑐𝑎𝑠𝑡</m:t>
                          </m:r>
                        </m:sub>
                      </m:sSub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31462-DDC1-7E4E-88A0-4635DDBE9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33" y="3214155"/>
                <a:ext cx="4993602" cy="524182"/>
              </a:xfrm>
              <a:prstGeom prst="rect">
                <a:avLst/>
              </a:prstGeom>
              <a:blipFill>
                <a:blip r:embed="rId7"/>
                <a:stretch>
                  <a:fillRect l="-1269" r="-76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7530A97-925F-9D41-B316-95D5775FB9EF}"/>
              </a:ext>
            </a:extLst>
          </p:cNvPr>
          <p:cNvSpPr txBox="1"/>
          <p:nvPr/>
        </p:nvSpPr>
        <p:spPr>
          <a:xfrm>
            <a:off x="7579687" y="4005633"/>
            <a:ext cx="424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(Weighted sum of impurities)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F1A7F8-6E9F-B947-8042-EC80C00667F7}"/>
                  </a:ext>
                </a:extLst>
              </p:cNvPr>
              <p:cNvSpPr txBox="1"/>
              <p:nvPr/>
            </p:nvSpPr>
            <p:spPr>
              <a:xfrm>
                <a:off x="6301433" y="4601449"/>
                <a:ext cx="17132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𝑤𝑒𝑎𝑡h𝑒𝑟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F1A7F8-6E9F-B947-8042-EC80C0066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33" y="4601449"/>
                <a:ext cx="1713285" cy="276999"/>
              </a:xfrm>
              <a:prstGeom prst="rect">
                <a:avLst/>
              </a:prstGeom>
              <a:blipFill>
                <a:blip r:embed="rId8"/>
                <a:stretch>
                  <a:fillRect l="-367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80D837DA-94EA-8A4D-99DB-BCCA11D1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Information Gain &amp; Feature Select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EF500-55E6-D449-B9BB-5C9E192518D4}"/>
              </a:ext>
            </a:extLst>
          </p:cNvPr>
          <p:cNvSpPr/>
          <p:nvPr/>
        </p:nvSpPr>
        <p:spPr>
          <a:xfrm>
            <a:off x="5797943" y="5312371"/>
            <a:ext cx="5625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Gain(“Weather”)  = 0.46-0.34=0.12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646D2-AC66-C144-B4A7-08C4BE5876D3}"/>
              </a:ext>
            </a:extLst>
          </p:cNvPr>
          <p:cNvSpPr txBox="1"/>
          <p:nvPr/>
        </p:nvSpPr>
        <p:spPr>
          <a:xfrm>
            <a:off x="2405094" y="1285037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</p:spTree>
    <p:extLst>
      <p:ext uri="{BB962C8B-B14F-4D97-AF65-F5344CB8AC3E}">
        <p14:creationId xmlns:p14="http://schemas.microsoft.com/office/powerpoint/2010/main" val="281558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Information Gain &amp; Feature Select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892C9-26EA-724F-BEE2-F0636C1C1D38}"/>
                  </a:ext>
                </a:extLst>
              </p:cNvPr>
              <p:cNvSpPr txBox="1"/>
              <p:nvPr/>
            </p:nvSpPr>
            <p:spPr>
              <a:xfrm>
                <a:off x="484909" y="4078252"/>
                <a:ext cx="1413552" cy="63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[3+, 4-]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=0.49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892C9-26EA-724F-BEE2-F0636C1C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9" y="4078252"/>
                <a:ext cx="1413552" cy="635559"/>
              </a:xfrm>
              <a:prstGeom prst="rect">
                <a:avLst/>
              </a:prstGeom>
              <a:blipFill>
                <a:blip r:embed="rId2"/>
                <a:stretch>
                  <a:fillRect l="-2679" t="-196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ABE41A-405D-3E42-BB48-9AA241C41BAA}"/>
                  </a:ext>
                </a:extLst>
              </p:cNvPr>
              <p:cNvSpPr txBox="1"/>
              <p:nvPr/>
            </p:nvSpPr>
            <p:spPr>
              <a:xfrm>
                <a:off x="1898461" y="4078253"/>
                <a:ext cx="153197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[1+, 6-]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0.245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ABE41A-405D-3E42-BB48-9AA241C41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61" y="4078253"/>
                <a:ext cx="1531976" cy="615553"/>
              </a:xfrm>
              <a:prstGeom prst="rect">
                <a:avLst/>
              </a:prstGeom>
              <a:blipFill>
                <a:blip r:embed="rId3"/>
                <a:stretch>
                  <a:fillRect l="-2459" t="-2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112F72-EE6D-ED4C-BDD1-414FEF00ED10}"/>
                  </a:ext>
                </a:extLst>
              </p:cNvPr>
              <p:cNvSpPr txBox="1"/>
              <p:nvPr/>
            </p:nvSpPr>
            <p:spPr>
              <a:xfrm>
                <a:off x="3430437" y="4078252"/>
                <a:ext cx="141355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[6+, 2-]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0.38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112F72-EE6D-ED4C-BDD1-414FEF00E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37" y="4078252"/>
                <a:ext cx="1413552" cy="615553"/>
              </a:xfrm>
              <a:prstGeom prst="rect">
                <a:avLst/>
              </a:prstGeom>
              <a:blipFill>
                <a:blip r:embed="rId4"/>
                <a:stretch>
                  <a:fillRect l="-3571" t="-2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B9D651-54A3-AE4C-BEB0-AA508081F2C0}"/>
                  </a:ext>
                </a:extLst>
              </p:cNvPr>
              <p:cNvSpPr txBox="1"/>
              <p:nvPr/>
            </p:nvSpPr>
            <p:spPr>
              <a:xfrm>
                <a:off x="4878455" y="4082235"/>
                <a:ext cx="1753621" cy="634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[3+, 3-]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𝑚𝑖𝑠𝑠𝑝𝑒𝑙𝑙𝑒𝑑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0.5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B9D651-54A3-AE4C-BEB0-AA508081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455" y="4082235"/>
                <a:ext cx="1753621" cy="634533"/>
              </a:xfrm>
              <a:prstGeom prst="rect">
                <a:avLst/>
              </a:prstGeom>
              <a:blipFill>
                <a:blip r:embed="rId5"/>
                <a:stretch>
                  <a:fillRect l="-2899" t="-196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85EB96-56C5-9540-BD28-8DDFF1408B7B}"/>
                  </a:ext>
                </a:extLst>
              </p:cNvPr>
              <p:cNvSpPr txBox="1"/>
              <p:nvPr/>
            </p:nvSpPr>
            <p:spPr>
              <a:xfrm>
                <a:off x="3567214" y="4962541"/>
                <a:ext cx="3335144" cy="761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𝑎𝑑𝑑𝑟𝑒𝑠𝑠</m:t>
                        </m:r>
                      </m:sub>
                    </m:sSub>
                  </m:oMath>
                </a14:m>
                <a:r>
                  <a:rPr lang="en-US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*0.38+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*0.5</a:t>
                </a:r>
              </a:p>
              <a:p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=  0.43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85EB96-56C5-9540-BD28-8DDFF140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214" y="4962541"/>
                <a:ext cx="3335144" cy="76104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A9162B66-B55B-2C47-A2AB-C735FA9B4B57}"/>
              </a:ext>
            </a:extLst>
          </p:cNvPr>
          <p:cNvSpPr>
            <a:spLocks noChangeAspect="1"/>
          </p:cNvSpPr>
          <p:nvPr/>
        </p:nvSpPr>
        <p:spPr>
          <a:xfrm>
            <a:off x="1230166" y="2280349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2C205B-0B77-114A-A2A6-634E66FA8EFF}"/>
              </a:ext>
            </a:extLst>
          </p:cNvPr>
          <p:cNvSpPr/>
          <p:nvPr/>
        </p:nvSpPr>
        <p:spPr>
          <a:xfrm>
            <a:off x="4000549" y="2285411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3BBEF-5B3D-584E-9657-6AB8AB411162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39373" y="2828989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F0C664-7C86-7446-A2CA-2EBDE39ABD2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808664" y="2828989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EF4F28-5586-AA42-9F78-E0C66D1DD138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925404" y="2834051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EB9A3D-6B2E-104C-A2DD-BD33355E165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675464" y="2834051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77D651-0CEC-1840-ACA8-94821DE56338}"/>
              </a:ext>
            </a:extLst>
          </p:cNvPr>
          <p:cNvSpPr txBox="1"/>
          <p:nvPr/>
        </p:nvSpPr>
        <p:spPr>
          <a:xfrm>
            <a:off x="772146" y="3209343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9959B-746F-BF4E-81E9-036AE446CAA8}"/>
              </a:ext>
            </a:extLst>
          </p:cNvPr>
          <p:cNvSpPr txBox="1"/>
          <p:nvPr/>
        </p:nvSpPr>
        <p:spPr>
          <a:xfrm>
            <a:off x="2266533" y="3209343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FB45E-454B-9F4D-A826-1E0A56482293}"/>
              </a:ext>
            </a:extLst>
          </p:cNvPr>
          <p:cNvSpPr txBox="1"/>
          <p:nvPr/>
        </p:nvSpPr>
        <p:spPr>
          <a:xfrm>
            <a:off x="3289524" y="3214405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69A80-6BC6-E943-B9A9-1AAB0ED9FE35}"/>
              </a:ext>
            </a:extLst>
          </p:cNvPr>
          <p:cNvSpPr txBox="1"/>
          <p:nvPr/>
        </p:nvSpPr>
        <p:spPr>
          <a:xfrm>
            <a:off x="4993270" y="3214405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377F32-132F-8A4B-9D80-F2444E7D1627}"/>
                  </a:ext>
                </a:extLst>
              </p:cNvPr>
              <p:cNvSpPr txBox="1"/>
              <p:nvPr/>
            </p:nvSpPr>
            <p:spPr>
              <a:xfrm>
                <a:off x="247150" y="4984268"/>
                <a:ext cx="3467709" cy="75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𝑑𝑒𝑚𝑎𝑛𝑑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*0.49+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*0.245</a:t>
                </a:r>
              </a:p>
              <a:p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=  0.37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377F32-132F-8A4B-9D80-F2444E7D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50" y="4984268"/>
                <a:ext cx="3467709" cy="759439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568B86-C321-0647-B3DF-113538CC05B9}"/>
                  </a:ext>
                </a:extLst>
              </p:cNvPr>
              <p:cNvSpPr txBox="1"/>
              <p:nvPr/>
            </p:nvSpPr>
            <p:spPr>
              <a:xfrm>
                <a:off x="3869136" y="1616830"/>
                <a:ext cx="1582408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𝑏𝑒𝑓𝑜𝑟𝑒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0.46</a:t>
                </a:r>
              </a:p>
              <a:p>
                <a:pPr algn="ctr"/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600" dirty="0"/>
                  <a:t>[9+, 5-]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568B86-C321-0647-B3DF-113538CC0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36" y="1616830"/>
                <a:ext cx="1582408" cy="668581"/>
              </a:xfrm>
              <a:prstGeom prst="rect">
                <a:avLst/>
              </a:prstGeom>
              <a:blipFill>
                <a:blip r:embed="rId8"/>
                <a:stretch>
                  <a:fillRect t="-1852" r="-240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91BB46-DB9C-9043-856C-3F8D56344B78}"/>
                  </a:ext>
                </a:extLst>
              </p:cNvPr>
              <p:cNvSpPr txBox="1"/>
              <p:nvPr/>
            </p:nvSpPr>
            <p:spPr>
              <a:xfrm>
                <a:off x="1039373" y="1616830"/>
                <a:ext cx="1582408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𝑏𝑒𝑓𝑜𝑟𝑒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0.46</a:t>
                </a:r>
              </a:p>
              <a:p>
                <a:pPr algn="ctr"/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600" dirty="0"/>
                  <a:t>[9+, 5-]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91BB46-DB9C-9043-856C-3F8D56344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73" y="1616830"/>
                <a:ext cx="1582408" cy="668581"/>
              </a:xfrm>
              <a:prstGeom prst="rect">
                <a:avLst/>
              </a:prstGeom>
              <a:blipFill>
                <a:blip r:embed="rId9"/>
                <a:stretch>
                  <a:fillRect t="-1852" r="-240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E04D6A0-6B09-D648-8E98-1846B7F2C9B6}"/>
              </a:ext>
            </a:extLst>
          </p:cNvPr>
          <p:cNvSpPr/>
          <p:nvPr/>
        </p:nvSpPr>
        <p:spPr>
          <a:xfrm>
            <a:off x="6583698" y="1616830"/>
            <a:ext cx="555197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Comparing gains for each feature:</a:t>
            </a:r>
          </a:p>
          <a:p>
            <a:endParaRPr lang="en-US" sz="2800" dirty="0"/>
          </a:p>
          <a:p>
            <a:r>
              <a:rPr lang="en-US" sz="2600" dirty="0"/>
              <a:t>Gain(“Weather”) = 0.46-0.34 = 0.12</a:t>
            </a:r>
          </a:p>
          <a:p>
            <a:r>
              <a:rPr lang="en-US" sz="2600" dirty="0"/>
              <a:t>Gain(“Demand”) = 0.46-0.37 = 0.09</a:t>
            </a:r>
          </a:p>
          <a:p>
            <a:r>
              <a:rPr lang="en-US" sz="2600" dirty="0"/>
              <a:t>Gain(“Address”)  = 0.46-0.43 = 0.03</a:t>
            </a:r>
          </a:p>
          <a:p>
            <a:endParaRPr lang="en-US" sz="2800" dirty="0"/>
          </a:p>
          <a:p>
            <a:pPr algn="ctr"/>
            <a:r>
              <a:rPr lang="en-US" sz="2800" b="1" dirty="0">
                <a:solidFill>
                  <a:schemeClr val="accent6"/>
                </a:solidFill>
              </a:rPr>
              <a:t>“Weather” </a:t>
            </a:r>
            <a:r>
              <a:rPr lang="en-US" sz="2800" dirty="0">
                <a:solidFill>
                  <a:schemeClr val="accent6"/>
                </a:solidFill>
              </a:rPr>
              <a:t>has the highest gain of all, so we start the tree with the </a:t>
            </a:r>
            <a:r>
              <a:rPr lang="en-US" sz="2800" b="1" dirty="0">
                <a:solidFill>
                  <a:schemeClr val="accent6"/>
                </a:solidFill>
              </a:rPr>
              <a:t>“Weather” </a:t>
            </a:r>
            <a:r>
              <a:rPr lang="en-US" sz="2800" dirty="0">
                <a:solidFill>
                  <a:schemeClr val="accent6"/>
                </a:solidFill>
              </a:rPr>
              <a:t>feature as the root node!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6F415-9FCA-AD4E-9F2B-EB022F8E8EB0}"/>
              </a:ext>
            </a:extLst>
          </p:cNvPr>
          <p:cNvSpPr/>
          <p:nvPr/>
        </p:nvSpPr>
        <p:spPr>
          <a:xfrm>
            <a:off x="6645202" y="2446782"/>
            <a:ext cx="5163938" cy="468057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2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Recap ID3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584624" y="1300516"/>
            <a:ext cx="6604201" cy="3645662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ID3 Algorithm*:</a:t>
            </a:r>
          </a:p>
          <a:p>
            <a:pPr marL="0" indent="0">
              <a:buNone/>
            </a:pPr>
            <a:r>
              <a:rPr lang="en-US" sz="2800" dirty="0"/>
              <a:t>Repeat these steps below: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 “the best feature” to split using Information Gain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Separate the training samples according to the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Stop if have samples from a single class or if all features used, and note it as a leaf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Assign the leaf node the majority class of the samples in it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85826-2C76-2B44-BF67-F4DE8F5A9B36}"/>
              </a:ext>
            </a:extLst>
          </p:cNvPr>
          <p:cNvSpPr/>
          <p:nvPr/>
        </p:nvSpPr>
        <p:spPr>
          <a:xfrm>
            <a:off x="1697907" y="160652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80D06-A577-1B4B-831A-57C02FFE5796}"/>
              </a:ext>
            </a:extLst>
          </p:cNvPr>
          <p:cNvSpPr/>
          <p:nvPr/>
        </p:nvSpPr>
        <p:spPr>
          <a:xfrm>
            <a:off x="685536" y="3214974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37738-073E-184A-9915-807558B6FCC1}"/>
              </a:ext>
            </a:extLst>
          </p:cNvPr>
          <p:cNvSpPr/>
          <p:nvPr/>
        </p:nvSpPr>
        <p:spPr>
          <a:xfrm>
            <a:off x="3495636" y="3213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67D669-B5C1-9546-BEF3-71EB99C6736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360451" y="2246605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A4FDE-9D6E-ED48-885D-9215E8EC5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72822" y="2246605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FB3C05-A95A-2541-AC38-16190DD4A72C}"/>
              </a:ext>
            </a:extLst>
          </p:cNvPr>
          <p:cNvSpPr txBox="1"/>
          <p:nvPr/>
        </p:nvSpPr>
        <p:spPr>
          <a:xfrm>
            <a:off x="1126935" y="246067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AEAFF-26C3-B04B-AD9B-FA9C6BFDA4B5}"/>
              </a:ext>
            </a:extLst>
          </p:cNvPr>
          <p:cNvSpPr txBox="1"/>
          <p:nvPr/>
        </p:nvSpPr>
        <p:spPr>
          <a:xfrm>
            <a:off x="3196852" y="246067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2E0A3-B36E-D64B-A4C4-F933E3A03C6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72822" y="2246605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BA4E64-E67D-B847-AC33-7A3B351EE97C}"/>
              </a:ext>
            </a:extLst>
          </p:cNvPr>
          <p:cNvSpPr txBox="1"/>
          <p:nvPr/>
        </p:nvSpPr>
        <p:spPr>
          <a:xfrm>
            <a:off x="2139848" y="2938681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3DFA6-9E45-DC44-A537-9C86E15369AB}"/>
              </a:ext>
            </a:extLst>
          </p:cNvPr>
          <p:cNvSpPr txBox="1"/>
          <p:nvPr/>
        </p:nvSpPr>
        <p:spPr>
          <a:xfrm>
            <a:off x="2477145" y="363017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473469-6E53-0B40-82CE-F8E0DF29DBF6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494743" y="3855054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BD218D-0792-9947-B1F9-CB2D629BDF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360451" y="3855054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89C63C-55AB-B949-ABFA-C8DC2D9EF1D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70551" y="3853415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773A01-EB22-9F41-A399-BF5B0FAA038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02326" y="3853415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9FF5C-8E78-5C4C-95FA-814FC1F70887}"/>
              </a:ext>
            </a:extLst>
          </p:cNvPr>
          <p:cNvSpPr txBox="1"/>
          <p:nvPr/>
        </p:nvSpPr>
        <p:spPr>
          <a:xfrm>
            <a:off x="1800794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5E60B-C61E-2E4C-842D-F6CA0617EA11}"/>
              </a:ext>
            </a:extLst>
          </p:cNvPr>
          <p:cNvSpPr txBox="1"/>
          <p:nvPr/>
        </p:nvSpPr>
        <p:spPr>
          <a:xfrm>
            <a:off x="4485379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B004F-5DAC-4640-AF4E-85E863FFD675}"/>
              </a:ext>
            </a:extLst>
          </p:cNvPr>
          <p:cNvSpPr txBox="1"/>
          <p:nvPr/>
        </p:nvSpPr>
        <p:spPr>
          <a:xfrm>
            <a:off x="192401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0CBF1-636A-CA42-9620-DAF8969BFBDA}"/>
              </a:ext>
            </a:extLst>
          </p:cNvPr>
          <p:cNvSpPr txBox="1"/>
          <p:nvPr/>
        </p:nvSpPr>
        <p:spPr>
          <a:xfrm>
            <a:off x="3467756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C1E1-6CDE-0746-A24D-1A0AE5BAC8EF}"/>
              </a:ext>
            </a:extLst>
          </p:cNvPr>
          <p:cNvSpPr txBox="1"/>
          <p:nvPr/>
        </p:nvSpPr>
        <p:spPr>
          <a:xfrm>
            <a:off x="227516" y="4143968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E70FF-6D4C-0648-A8AB-7C7CE5567331}"/>
              </a:ext>
            </a:extLst>
          </p:cNvPr>
          <p:cNvSpPr txBox="1"/>
          <p:nvPr/>
        </p:nvSpPr>
        <p:spPr>
          <a:xfrm>
            <a:off x="1721903" y="4143968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0A299-7E1E-5149-9E2C-3AC2490DDF32}"/>
              </a:ext>
            </a:extLst>
          </p:cNvPr>
          <p:cNvSpPr txBox="1"/>
          <p:nvPr/>
        </p:nvSpPr>
        <p:spPr>
          <a:xfrm>
            <a:off x="3059859" y="4236744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D2BD4-CB02-3F4D-A8D0-4CDEA9D95B46}"/>
              </a:ext>
            </a:extLst>
          </p:cNvPr>
          <p:cNvSpPr txBox="1"/>
          <p:nvPr/>
        </p:nvSpPr>
        <p:spPr>
          <a:xfrm>
            <a:off x="4401723" y="4163159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B105-E304-C647-8685-5B7289EA5F36}"/>
              </a:ext>
            </a:extLst>
          </p:cNvPr>
          <p:cNvSpPr txBox="1"/>
          <p:nvPr/>
        </p:nvSpPr>
        <p:spPr>
          <a:xfrm>
            <a:off x="255901" y="5534807"/>
            <a:ext cx="118598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i="1" dirty="0"/>
              <a:t>* Changes to build a Decision Tree </a:t>
            </a:r>
            <a:r>
              <a:rPr lang="en-US" sz="1400" b="1" i="1" dirty="0"/>
              <a:t>Regressor: </a:t>
            </a:r>
            <a:r>
              <a:rPr lang="en-US" sz="1400" i="1" dirty="0"/>
              <a:t>1. Replace the </a:t>
            </a:r>
            <a:r>
              <a:rPr lang="en-US" sz="1400" b="1" i="1" dirty="0"/>
              <a:t>Information Gain </a:t>
            </a:r>
            <a:r>
              <a:rPr lang="en-US" sz="1400" i="1" dirty="0"/>
              <a:t>with </a:t>
            </a:r>
            <a:r>
              <a:rPr lang="en-US" sz="1400" b="1" i="1" dirty="0"/>
              <a:t>Standard Deviation Reduction. 3. </a:t>
            </a:r>
            <a:r>
              <a:rPr lang="en-US" sz="1400" i="1" dirty="0"/>
              <a:t>Stop when numerical values are homogeneous (standard deviation is zero) or if used all features, and note it as a leaf node. 4. Assign the leaf node the average value of its samples.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86308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Ensemble Methods - Bagging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08866CC-8E20-D341-A20D-07A6B7747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Learn multiple models and combine their results</a:t>
            </a:r>
            <a:r>
              <a:rPr lang="en-US" sz="2800" dirty="0"/>
              <a:t>, to improve generalization </a:t>
            </a:r>
          </a:p>
          <a:p>
            <a:r>
              <a:rPr lang="en-US" sz="2800" b="1" dirty="0"/>
              <a:t>Bagging (B</a:t>
            </a:r>
            <a:r>
              <a:rPr lang="en-US" sz="2800" dirty="0"/>
              <a:t>ootstrap </a:t>
            </a:r>
            <a:r>
              <a:rPr lang="en-US" sz="2800" b="1" dirty="0"/>
              <a:t>Agg</a:t>
            </a:r>
            <a:r>
              <a:rPr lang="en-US" sz="2800" dirty="0"/>
              <a:t>regat</a:t>
            </a:r>
            <a:r>
              <a:rPr lang="en-US" sz="2800" b="1" dirty="0"/>
              <a:t>ing</a:t>
            </a:r>
            <a:r>
              <a:rPr lang="en-US" sz="2800" dirty="0"/>
              <a:t>) </a:t>
            </a:r>
            <a:r>
              <a:rPr lang="en-US" sz="2800" b="1" dirty="0"/>
              <a:t>methods</a:t>
            </a:r>
            <a:endParaRPr lang="en-US" sz="2800" dirty="0"/>
          </a:p>
          <a:p>
            <a:pPr lvl="1"/>
            <a:r>
              <a:rPr lang="en-US" sz="2800" dirty="0"/>
              <a:t>Build several independent estimators on randomly drawn samples from the training set (with replacement)</a:t>
            </a:r>
          </a:p>
          <a:p>
            <a:pPr lvl="1"/>
            <a:r>
              <a:rPr lang="en-US" sz="2800" dirty="0"/>
              <a:t>Majority vote or average the predictions from all estimators</a:t>
            </a:r>
          </a:p>
          <a:p>
            <a:pPr lvl="1"/>
            <a:r>
              <a:rPr lang="en-US" sz="2800" dirty="0"/>
              <a:t>On average, the combined estimator is usually better than any of the single base estimator because its variance is reduced</a:t>
            </a:r>
          </a:p>
          <a:p>
            <a:pPr lvl="1"/>
            <a:r>
              <a:rPr lang="en-US" sz="2800" dirty="0"/>
              <a:t>Bagging Trees: </a:t>
            </a:r>
            <a:r>
              <a:rPr lang="en-US" sz="2800" dirty="0">
                <a:solidFill>
                  <a:srgbClr val="00B050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131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909569" y="1283369"/>
            <a:ext cx="5935330" cy="4228914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/>
              <a:t>Draw a random bootstrap sample from the training set with replacement.</a:t>
            </a:r>
          </a:p>
          <a:p>
            <a:pPr marL="457200" indent="-457200">
              <a:buAutoNum type="arabicPeriod"/>
            </a:pPr>
            <a:r>
              <a:rPr lang="en-US" sz="2400" dirty="0"/>
              <a:t>Grow a decision tree from the bootstrap sample. At each node:</a:t>
            </a:r>
          </a:p>
          <a:p>
            <a:pPr lvl="1"/>
            <a:r>
              <a:rPr lang="en-US" sz="2400" dirty="0"/>
              <a:t>Randomly select features without replacement.</a:t>
            </a:r>
          </a:p>
          <a:p>
            <a:pPr lvl="1"/>
            <a:r>
              <a:rPr lang="en-US" sz="2400" dirty="0"/>
              <a:t>Split the node using the feature that provides the best split (maximizing  the information gain)</a:t>
            </a:r>
          </a:p>
          <a:p>
            <a:pPr marL="514329" indent="-514329">
              <a:buFont typeface="+mj-lt"/>
              <a:buAutoNum type="arabicPeriod"/>
            </a:pPr>
            <a:r>
              <a:rPr lang="en-US" sz="2400" dirty="0"/>
              <a:t>Repeat 1-2 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/>
              <a:t> times, generating 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/>
              <a:t> trees</a:t>
            </a:r>
          </a:p>
          <a:p>
            <a:pPr marL="514329" indent="-514329">
              <a:buFont typeface="+mj-lt"/>
              <a:buAutoNum type="arabicPeriod"/>
            </a:pPr>
            <a:r>
              <a:rPr lang="en-US" sz="2400" dirty="0"/>
              <a:t>Aggregate the predictions from all trees to assign the final class.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782A5-B46D-334B-927B-CC4CE9036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13260" r="2184" b="10725"/>
          <a:stretch/>
        </p:blipFill>
        <p:spPr>
          <a:xfrm>
            <a:off x="476663" y="1854919"/>
            <a:ext cx="5280786" cy="3148161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78557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066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08866CC-8E20-D341-A20D-07A6B7747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Fit a sequence of weak learners on modified version of original dataset, forcing them to learn from the errors</a:t>
            </a:r>
            <a:endParaRPr lang="en-US" sz="2800" b="1" dirty="0"/>
          </a:p>
          <a:p>
            <a:r>
              <a:rPr lang="en-US" sz="2800" b="1" dirty="0"/>
              <a:t>Boosting methods</a:t>
            </a:r>
          </a:p>
          <a:p>
            <a:pPr lvl="1"/>
            <a:r>
              <a:rPr lang="en-US" sz="2800" dirty="0"/>
              <a:t>Base estimators are built sequentially to reduce the bias of the combined estimator</a:t>
            </a:r>
          </a:p>
          <a:p>
            <a:pPr lvl="1"/>
            <a:r>
              <a:rPr lang="en-US" sz="2800" dirty="0"/>
              <a:t>Boost the performance of a set of easy-to-train weak learners (“stumps”)</a:t>
            </a:r>
          </a:p>
          <a:p>
            <a:pPr lvl="1"/>
            <a:r>
              <a:rPr lang="en-US" sz="2800" dirty="0"/>
              <a:t>Used when the optimal learning model is hard to identify beforehand, or is hard to train computationally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AdaBoost, </a:t>
            </a:r>
            <a:r>
              <a:rPr lang="en-US" sz="2800" dirty="0" err="1">
                <a:solidFill>
                  <a:srgbClr val="00B050"/>
                </a:solidFill>
              </a:rPr>
              <a:t>XGBoost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0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375564" y="1283369"/>
            <a:ext cx="6469335" cy="4228914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Initially, all data points weights are set to 1/N, where N is the number of data points: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Trains a weak learner with these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Training examples incorrectly predicted have their weights increased, whereas the weights are decreased for those that were predicted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1-2</a:t>
            </a:r>
          </a:p>
          <a:p>
            <a:pPr marL="0" indent="0">
              <a:buNone/>
              <a:tabLst>
                <a:tab pos="1544577" algn="l"/>
              </a:tabLst>
            </a:pPr>
            <a:r>
              <a:rPr lang="en-US" sz="2400" dirty="0"/>
              <a:t>Predictions from all weak learners are then combined through a weighted majority vote (or sum) to produce the final prediction.</a:t>
            </a:r>
          </a:p>
        </p:txBody>
      </p:sp>
      <p:pic>
        <p:nvPicPr>
          <p:cNvPr id="5" name="Picture 2" descr="https://sebastianraschka.com/images/faq/bagging-boosting-rf/boosting.png">
            <a:extLst>
              <a:ext uri="{FF2B5EF4-FFF2-40B4-BE49-F238E27FC236}">
                <a16:creationId xmlns:a16="http://schemas.microsoft.com/office/drawing/2014/main" id="{E3A402E2-7BCD-AE43-BFD9-91A9A833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3" y="1762778"/>
            <a:ext cx="4168775" cy="3609958"/>
          </a:xfrm>
          <a:prstGeom prst="rect">
            <a:avLst/>
          </a:prstGeom>
          <a:noFill/>
          <a:effectLst>
            <a:glow rad="127000">
              <a:schemeClr val="accent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45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13713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303828" cy="4599628"/>
              </a:xfrm>
            </p:spPr>
            <p:txBody>
              <a:bodyPr/>
              <a:lstStyle/>
              <a:p>
                <a:r>
                  <a:rPr lang="en-US" sz="2800" dirty="0"/>
                  <a:t>It models the relationship between two variables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800" dirty="0"/>
                  <a:t> and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800" dirty="0"/>
                  <a:t> with a “line”. </a:t>
                </a:r>
              </a:p>
              <a:p>
                <a:r>
                  <a:rPr lang="en-US" sz="2800" dirty="0"/>
                  <a:t>Let’s write the linear regression formula: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where 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800" dirty="0"/>
                  <a:t>: feature, attribute;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800" dirty="0"/>
                  <a:t>: target, outcome;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800" dirty="0"/>
                  <a:t>: intercept;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800" dirty="0"/>
                  <a:t>: slope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303828" cy="4599628"/>
              </a:xfrm>
              <a:blipFill>
                <a:blip r:embed="rId2"/>
                <a:stretch>
                  <a:fillRect l="-898" t="-1377" r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2013932-2D69-7648-8113-7927FDF5D421}"/>
              </a:ext>
            </a:extLst>
          </p:cNvPr>
          <p:cNvSpPr/>
          <p:nvPr/>
        </p:nvSpPr>
        <p:spPr>
          <a:xfrm>
            <a:off x="1004175" y="2901687"/>
            <a:ext cx="10277439" cy="31925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24066-4B1E-CB4E-BEB0-C92CB124A224}"/>
              </a:ext>
            </a:extLst>
          </p:cNvPr>
          <p:cNvSpPr txBox="1"/>
          <p:nvPr/>
        </p:nvSpPr>
        <p:spPr>
          <a:xfrm>
            <a:off x="1212021" y="3244514"/>
            <a:ext cx="4876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How does the </a:t>
            </a:r>
            <a:r>
              <a:rPr lang="en-US" sz="2400" dirty="0">
                <a:solidFill>
                  <a:srgbClr val="00B050"/>
                </a:solidFill>
              </a:rPr>
              <a:t>price of a house</a:t>
            </a:r>
            <a:r>
              <a:rPr lang="en-US" sz="2400" dirty="0"/>
              <a:t>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400" dirty="0"/>
              <a:t>) relate to its </a:t>
            </a:r>
            <a:r>
              <a:rPr lang="en-US" sz="2400" dirty="0">
                <a:solidFill>
                  <a:srgbClr val="00B050"/>
                </a:solidFill>
              </a:rPr>
              <a:t>living square footage</a:t>
            </a:r>
            <a:r>
              <a:rPr lang="en-US" sz="2400" dirty="0"/>
              <a:t>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/>
              <a:t>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BFCC3-700B-5148-8E28-D879CF7F63B2}"/>
              </a:ext>
            </a:extLst>
          </p:cNvPr>
          <p:cNvSpPr txBox="1"/>
          <p:nvPr/>
        </p:nvSpPr>
        <p:spPr>
          <a:xfrm>
            <a:off x="1088270" y="5374623"/>
            <a:ext cx="5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 Data source: King County, WA Housing Info.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1AE0C1-A263-6546-A296-8FD1FB72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24" y="2925616"/>
            <a:ext cx="5040867" cy="31638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D4B0E0-671B-1F4C-B726-DFA6306FA1C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142895" y="2901687"/>
            <a:ext cx="0" cy="3192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25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03828" cy="4599628"/>
          </a:xfrm>
        </p:spPr>
        <p:txBody>
          <a:bodyPr/>
          <a:lstStyle/>
          <a:p>
            <a:r>
              <a:rPr lang="en-US" sz="2800" dirty="0"/>
              <a:t>Linear Regression fits the “best” line to predict the price of a house for a given square footage.</a:t>
            </a:r>
          </a:p>
          <a:p>
            <a:pPr marL="0" indent="0">
              <a:buNone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	x</a:t>
            </a:r>
            <a:r>
              <a:rPr lang="en-US" sz="2800" dirty="0"/>
              <a:t>: </a:t>
            </a:r>
            <a:r>
              <a:rPr lang="en-US" sz="2800" dirty="0" err="1"/>
              <a:t>sqft_living</a:t>
            </a:r>
            <a:r>
              <a:rPr lang="en-US" sz="2800" dirty="0"/>
              <a:t>;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800" dirty="0"/>
              <a:t>: price;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800" dirty="0"/>
              <a:t>: intercept;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/>
              <a:t>: slope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13932-2D69-7648-8113-7927FDF5D421}"/>
              </a:ext>
            </a:extLst>
          </p:cNvPr>
          <p:cNvSpPr/>
          <p:nvPr/>
        </p:nvSpPr>
        <p:spPr>
          <a:xfrm>
            <a:off x="1004175" y="2901687"/>
            <a:ext cx="10277439" cy="31925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D4B0E0-671B-1F4C-B726-DFA6306FA1C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142895" y="2901687"/>
            <a:ext cx="0" cy="3192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ACE80F-C2C8-E442-B351-CF2F5464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5" y="2938258"/>
            <a:ext cx="5035344" cy="3145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92E39-33E8-0347-995B-85E46181C336}"/>
                  </a:ext>
                </a:extLst>
              </p:cNvPr>
              <p:cNvSpPr txBox="1"/>
              <p:nvPr/>
            </p:nvSpPr>
            <p:spPr>
              <a:xfrm>
                <a:off x="1211344" y="3159156"/>
                <a:ext cx="487668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price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sqft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living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400" baseline="-25000" dirty="0"/>
                  <a:t>:</a:t>
                </a:r>
                <a:r>
                  <a:rPr lang="en-US" sz="2400" dirty="0"/>
                  <a:t> Intercept = -43580.74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400" baseline="-25000" dirty="0"/>
                  <a:t>:</a:t>
                </a:r>
                <a:r>
                  <a:rPr lang="en-US" sz="2400" dirty="0"/>
                  <a:t> Slope = 280.62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sqft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living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6000,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price</m:t>
                    </m:r>
                  </m:oMath>
                </a14:m>
                <a:r>
                  <a:rPr lang="en-US" sz="2400" dirty="0"/>
                  <a:t> = -43580.74 + 280.62*6000</a:t>
                </a:r>
              </a:p>
              <a:p>
                <a:r>
                  <a:rPr lang="en-US" sz="2400" dirty="0"/>
                  <a:t>         = $1,640,139.26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92E39-33E8-0347-995B-85E46181C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4" y="3159156"/>
                <a:ext cx="4876686" cy="2677656"/>
              </a:xfrm>
              <a:prstGeom prst="rect">
                <a:avLst/>
              </a:prstGeom>
              <a:blipFill>
                <a:blip r:embed="rId3"/>
                <a:stretch>
                  <a:fillRect l="-1818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89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40173-41F2-8045-89A5-D2579430C5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4694" y="1227949"/>
                <a:ext cx="6874126" cy="4030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dirty="0"/>
                  <a:t>Given data (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 y</a:t>
                </a:r>
                <a:r>
                  <a:rPr lang="en-US" dirty="0"/>
                  <a:t>), the regression line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 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(intercept)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(slope)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dirty="0"/>
                  <a:t>The vertical offset for each data point from the regression line is the error between the true label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dirty="0"/>
                  <a:t> and the </a:t>
                </a:r>
                <a:r>
                  <a:rPr lang="en-US" dirty="0">
                    <a:solidFill>
                      <a:schemeClr val="tx1"/>
                    </a:solidFill>
                  </a:rPr>
                  <a:t>prediction based on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tx1"/>
                    </a:solidFill>
                  </a:rPr>
                  <a:t>The “best” line minimizes the sum of the squared errors (SSE):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40173-41F2-8045-89A5-D2579430C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94" y="1227949"/>
                <a:ext cx="6874126" cy="4030692"/>
              </a:xfrm>
              <a:prstGeom prst="rect">
                <a:avLst/>
              </a:prstGeom>
              <a:blipFill>
                <a:blip r:embed="rId2"/>
                <a:stretch>
                  <a:fillRect l="-1473" t="-1572" r="-1657" b="-4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1AAAE6-FCAB-B94C-8149-D343A9394EA1}"/>
              </a:ext>
            </a:extLst>
          </p:cNvPr>
          <p:cNvCxnSpPr>
            <a:cxnSpLocks/>
          </p:cNvCxnSpPr>
          <p:nvPr/>
        </p:nvCxnSpPr>
        <p:spPr>
          <a:xfrm>
            <a:off x="482277" y="5264735"/>
            <a:ext cx="34747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675E24-7E50-774E-947B-D72F4715871D}"/>
              </a:ext>
            </a:extLst>
          </p:cNvPr>
          <p:cNvCxnSpPr>
            <a:cxnSpLocks/>
          </p:cNvCxnSpPr>
          <p:nvPr/>
        </p:nvCxnSpPr>
        <p:spPr>
          <a:xfrm flipV="1">
            <a:off x="482277" y="2144345"/>
            <a:ext cx="0" cy="313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A351AD-E6C9-9E44-8646-9339718D32D6}"/>
              </a:ext>
            </a:extLst>
          </p:cNvPr>
          <p:cNvCxnSpPr/>
          <p:nvPr/>
        </p:nvCxnSpPr>
        <p:spPr>
          <a:xfrm>
            <a:off x="3238944" y="3094087"/>
            <a:ext cx="0" cy="5943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BAC2B4-0383-254C-A678-12DE05739A67}"/>
              </a:ext>
            </a:extLst>
          </p:cNvPr>
          <p:cNvCxnSpPr/>
          <p:nvPr/>
        </p:nvCxnSpPr>
        <p:spPr>
          <a:xfrm>
            <a:off x="2604805" y="2767697"/>
            <a:ext cx="0" cy="6858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5EAE1F-8D2F-0A45-AC82-313064DC7902}"/>
              </a:ext>
            </a:extLst>
          </p:cNvPr>
          <p:cNvCxnSpPr>
            <a:cxnSpLocks/>
          </p:cNvCxnSpPr>
          <p:nvPr/>
        </p:nvCxnSpPr>
        <p:spPr>
          <a:xfrm>
            <a:off x="1932132" y="3843482"/>
            <a:ext cx="0" cy="4071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2FC94-4E37-4644-B787-8E477F33F595}"/>
              </a:ext>
            </a:extLst>
          </p:cNvPr>
          <p:cNvCxnSpPr>
            <a:cxnSpLocks/>
          </p:cNvCxnSpPr>
          <p:nvPr/>
        </p:nvCxnSpPr>
        <p:spPr>
          <a:xfrm>
            <a:off x="1362764" y="4176205"/>
            <a:ext cx="0" cy="27105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90C5A8-9CAC-BA43-AE1E-04B7449EC46F}"/>
              </a:ext>
            </a:extLst>
          </p:cNvPr>
          <p:cNvCxnSpPr/>
          <p:nvPr/>
        </p:nvCxnSpPr>
        <p:spPr>
          <a:xfrm>
            <a:off x="1132377" y="3672677"/>
            <a:ext cx="0" cy="64008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D444CB-1149-B740-9962-2BD16EC28C4D}"/>
              </a:ext>
            </a:extLst>
          </p:cNvPr>
          <p:cNvCxnSpPr/>
          <p:nvPr/>
        </p:nvCxnSpPr>
        <p:spPr>
          <a:xfrm>
            <a:off x="2129114" y="3420543"/>
            <a:ext cx="0" cy="2926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A9B30B-5C64-B447-B9D2-99AFBB544957}"/>
              </a:ext>
            </a:extLst>
          </p:cNvPr>
          <p:cNvCxnSpPr/>
          <p:nvPr/>
        </p:nvCxnSpPr>
        <p:spPr>
          <a:xfrm>
            <a:off x="1684706" y="3847415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36CCF4E-988F-CE47-AC99-4A0CBFFA819A}"/>
              </a:ext>
            </a:extLst>
          </p:cNvPr>
          <p:cNvSpPr txBox="1"/>
          <p:nvPr/>
        </p:nvSpPr>
        <p:spPr>
          <a:xfrm>
            <a:off x="3575754" y="5276166"/>
            <a:ext cx="36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DCFAEF-374C-4244-9EF7-851298D7171B}"/>
              </a:ext>
            </a:extLst>
          </p:cNvPr>
          <p:cNvSpPr txBox="1"/>
          <p:nvPr/>
        </p:nvSpPr>
        <p:spPr>
          <a:xfrm>
            <a:off x="114012" y="1972805"/>
            <a:ext cx="36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D6449E-9CEE-134C-BEC5-FC0AA7CC54EC}"/>
              </a:ext>
            </a:extLst>
          </p:cNvPr>
          <p:cNvSpPr txBox="1"/>
          <p:nvPr/>
        </p:nvSpPr>
        <p:spPr>
          <a:xfrm>
            <a:off x="854615" y="4882246"/>
            <a:ext cx="18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0</a:t>
            </a:r>
            <a:r>
              <a:rPr lang="en-US" sz="1800" b="1" dirty="0"/>
              <a:t> (Intercept)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F83810-403B-B14B-8064-B2F1DD359A03}"/>
              </a:ext>
            </a:extLst>
          </p:cNvPr>
          <p:cNvCxnSpPr>
            <a:cxnSpLocks/>
          </p:cNvCxnSpPr>
          <p:nvPr/>
        </p:nvCxnSpPr>
        <p:spPr>
          <a:xfrm flipH="1" flipV="1">
            <a:off x="507947" y="4675810"/>
            <a:ext cx="378667" cy="34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82137C-632E-024B-B9AA-76CDA0128F28}"/>
              </a:ext>
            </a:extLst>
          </p:cNvPr>
          <p:cNvCxnSpPr/>
          <p:nvPr/>
        </p:nvCxnSpPr>
        <p:spPr>
          <a:xfrm>
            <a:off x="2017280" y="3783407"/>
            <a:ext cx="747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CCC635-C9F5-2649-BE9C-BFD02DA7E1C5}"/>
              </a:ext>
            </a:extLst>
          </p:cNvPr>
          <p:cNvCxnSpPr>
            <a:cxnSpLocks/>
          </p:cNvCxnSpPr>
          <p:nvPr/>
        </p:nvCxnSpPr>
        <p:spPr>
          <a:xfrm flipV="1">
            <a:off x="2766164" y="3347000"/>
            <a:ext cx="0" cy="438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84C31C-3D3D-3F4D-99CE-05AAB0CEE663}"/>
                  </a:ext>
                </a:extLst>
              </p:cNvPr>
              <p:cNvSpPr txBox="1"/>
              <p:nvPr/>
            </p:nvSpPr>
            <p:spPr>
              <a:xfrm>
                <a:off x="2297266" y="3773060"/>
                <a:ext cx="240450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84C31C-3D3D-3F4D-99CE-05AAB0CEE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266" y="3773060"/>
                <a:ext cx="240450" cy="292388"/>
              </a:xfrm>
              <a:prstGeom prst="rect">
                <a:avLst/>
              </a:prstGeom>
              <a:blipFill>
                <a:blip r:embed="rId3"/>
                <a:stretch>
                  <a:fillRect l="-10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E5D0A-DF5B-4D4C-BC81-0CB16D811A79}"/>
                  </a:ext>
                </a:extLst>
              </p:cNvPr>
              <p:cNvSpPr txBox="1"/>
              <p:nvPr/>
            </p:nvSpPr>
            <p:spPr>
              <a:xfrm>
                <a:off x="2793598" y="3459653"/>
                <a:ext cx="24365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E5D0A-DF5B-4D4C-BC81-0CB16D81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98" y="3459653"/>
                <a:ext cx="243656" cy="292388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198312-2AEE-A749-8C74-A49F95E55068}"/>
                  </a:ext>
                </a:extLst>
              </p:cNvPr>
              <p:cNvSpPr txBox="1"/>
              <p:nvPr/>
            </p:nvSpPr>
            <p:spPr>
              <a:xfrm>
                <a:off x="2951291" y="4205981"/>
                <a:ext cx="2595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dirty="0"/>
                  <a:t>w</a:t>
                </a:r>
                <a:r>
                  <a:rPr lang="en-US" sz="1800" b="1" baseline="-25000" dirty="0"/>
                  <a:t>1</a:t>
                </a:r>
                <a:r>
                  <a:rPr lang="en-US" sz="1800" b="1" dirty="0"/>
                  <a:t>(slope) =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1800" b="1" dirty="0"/>
                  <a:t>/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1800" b="1" dirty="0" err="1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198312-2AEE-A749-8C74-A49F95E5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91" y="4205981"/>
                <a:ext cx="2595829" cy="369332"/>
              </a:xfrm>
              <a:prstGeom prst="rect">
                <a:avLst/>
              </a:prstGeom>
              <a:blipFill>
                <a:blip r:embed="rId5"/>
                <a:stretch>
                  <a:fillRect l="-145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BCFF68-FD6C-8843-B0F9-17B9B24565D7}"/>
              </a:ext>
            </a:extLst>
          </p:cNvPr>
          <p:cNvCxnSpPr>
            <a:cxnSpLocks/>
          </p:cNvCxnSpPr>
          <p:nvPr/>
        </p:nvCxnSpPr>
        <p:spPr>
          <a:xfrm flipH="1" flipV="1">
            <a:off x="2768810" y="3864560"/>
            <a:ext cx="268444" cy="368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7F450A-0C05-794B-B037-9339E16739E6}"/>
                  </a:ext>
                </a:extLst>
              </p:cNvPr>
              <p:cNvSpPr txBox="1"/>
              <p:nvPr/>
            </p:nvSpPr>
            <p:spPr>
              <a:xfrm>
                <a:off x="3479698" y="2843498"/>
                <a:ext cx="1990794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1800" b="1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7F450A-0C05-794B-B037-9339E167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8" y="2843498"/>
                <a:ext cx="1990794" cy="353943"/>
              </a:xfrm>
              <a:prstGeom prst="rect">
                <a:avLst/>
              </a:prstGeom>
              <a:blipFill>
                <a:blip r:embed="rId6"/>
                <a:stretch>
                  <a:fillRect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A2031C-347A-FF49-9A47-625C42D05A74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195580" y="2481318"/>
            <a:ext cx="364273" cy="587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24548B-DBB0-994E-840A-631EFA2C85E6}"/>
                  </a:ext>
                </a:extLst>
              </p:cNvPr>
              <p:cNvSpPr txBox="1"/>
              <p:nvPr/>
            </p:nvSpPr>
            <p:spPr>
              <a:xfrm>
                <a:off x="946754" y="2111986"/>
                <a:ext cx="2497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dirty="0"/>
                  <a:t>vertical offset = |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- y |</a:t>
                </a:r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24548B-DBB0-994E-840A-631EFA2C8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54" y="2111986"/>
                <a:ext cx="2497651" cy="369332"/>
              </a:xfrm>
              <a:prstGeom prst="rect">
                <a:avLst/>
              </a:prstGeom>
              <a:blipFill>
                <a:blip r:embed="rId7"/>
                <a:stretch>
                  <a:fillRect l="-2030" t="-3333" r="-10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1710ADE5-A4C9-E84D-9E12-4CF3C5F1C043}"/>
              </a:ext>
            </a:extLst>
          </p:cNvPr>
          <p:cNvSpPr/>
          <p:nvPr/>
        </p:nvSpPr>
        <p:spPr>
          <a:xfrm rot="10800000">
            <a:off x="1045905" y="349316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4CBE29-7E15-9C4B-AFCC-916A8CF3DE46}"/>
              </a:ext>
            </a:extLst>
          </p:cNvPr>
          <p:cNvSpPr/>
          <p:nvPr/>
        </p:nvSpPr>
        <p:spPr>
          <a:xfrm>
            <a:off x="1275747" y="438495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946E56E-A97C-EC4B-AD0E-24E5FD9C09DC}"/>
              </a:ext>
            </a:extLst>
          </p:cNvPr>
          <p:cNvSpPr/>
          <p:nvPr/>
        </p:nvSpPr>
        <p:spPr>
          <a:xfrm rot="10800000">
            <a:off x="1598309" y="366060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4AAD151-28F0-EF4C-B406-240C22AD714F}"/>
              </a:ext>
            </a:extLst>
          </p:cNvPr>
          <p:cNvSpPr/>
          <p:nvPr/>
        </p:nvSpPr>
        <p:spPr>
          <a:xfrm>
            <a:off x="1847950" y="421087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C39A40-7F8A-D745-96A0-2EFAEE548DAF}"/>
              </a:ext>
            </a:extLst>
          </p:cNvPr>
          <p:cNvSpPr/>
          <p:nvPr/>
        </p:nvSpPr>
        <p:spPr>
          <a:xfrm>
            <a:off x="2038338" y="323249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4F587BD-48C8-4240-B0E5-449A564EC412}"/>
              </a:ext>
            </a:extLst>
          </p:cNvPr>
          <p:cNvSpPr/>
          <p:nvPr/>
        </p:nvSpPr>
        <p:spPr>
          <a:xfrm rot="10800000">
            <a:off x="2522746" y="259330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D4C9ED1-ED81-9F4C-AE01-0B074E47C1AC}"/>
              </a:ext>
            </a:extLst>
          </p:cNvPr>
          <p:cNvSpPr/>
          <p:nvPr/>
        </p:nvSpPr>
        <p:spPr>
          <a:xfrm>
            <a:off x="3152451" y="368420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E25DC2-2D3A-5A48-8964-1E3F629F668D}"/>
              </a:ext>
            </a:extLst>
          </p:cNvPr>
          <p:cNvCxnSpPr>
            <a:cxnSpLocks/>
          </p:cNvCxnSpPr>
          <p:nvPr/>
        </p:nvCxnSpPr>
        <p:spPr>
          <a:xfrm flipH="1">
            <a:off x="218071" y="2704415"/>
            <a:ext cx="3686426" cy="21259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4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386956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For multiple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800" dirty="0"/>
                  <a:t>), the equation extends to: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/>
                  <a:t>Example:</a:t>
                </a:r>
                <a:r>
                  <a:rPr lang="en-US" sz="2800" dirty="0"/>
                  <a:t> Predict </a:t>
                </a:r>
                <a:r>
                  <a:rPr lang="en-US" sz="2800" dirty="0">
                    <a:solidFill>
                      <a:srgbClr val="00B050"/>
                    </a:solidFill>
                  </a:rPr>
                  <a:t>house prices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/>
                  <a:t>) using multiple features: </a:t>
                </a:r>
                <a:r>
                  <a:rPr lang="en-US" sz="2800" dirty="0">
                    <a:solidFill>
                      <a:srgbClr val="00B050"/>
                    </a:solidFill>
                  </a:rPr>
                  <a:t>number of bedrooms</a:t>
                </a:r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),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square feet living space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</a:t>
                </a:r>
                <a:r>
                  <a:rPr lang="en-US" sz="2800" dirty="0">
                    <a:solidFill>
                      <a:srgbClr val="00B050"/>
                    </a:solidFill>
                  </a:rPr>
                  <a:t>number of bathrooms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), and </a:t>
                </a:r>
                <a:r>
                  <a:rPr lang="en-US" sz="2800" dirty="0">
                    <a:solidFill>
                      <a:srgbClr val="00B050"/>
                    </a:solidFill>
                  </a:rPr>
                  <a:t>number of floors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386956" cy="4599628"/>
              </a:xfrm>
              <a:blipFill>
                <a:blip r:embed="rId2"/>
                <a:stretch>
                  <a:fillRect l="-1115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1800B0-EFB4-EB42-BF0F-3F2893AE8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15529"/>
              </p:ext>
            </p:extLst>
          </p:nvPr>
        </p:nvGraphicFramePr>
        <p:xfrm>
          <a:off x="2031469" y="3885657"/>
          <a:ext cx="812588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22053526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51727043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37831483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65579469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661153567"/>
                    </a:ext>
                  </a:extLst>
                </a:gridCol>
              </a:tblGrid>
              <a:tr h="37051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bathrooms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 ($)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30010"/>
                  </a:ext>
                </a:extLst>
              </a:tr>
              <a:tr h="37051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221900.0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063126"/>
                  </a:ext>
                </a:extLst>
              </a:tr>
              <a:tr h="37051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538000.0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034459"/>
                  </a:ext>
                </a:extLst>
              </a:tr>
              <a:tr h="37051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180000.0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393923"/>
                  </a:ext>
                </a:extLst>
              </a:tr>
              <a:tr h="37051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604000.0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943214"/>
                  </a:ext>
                </a:extLst>
              </a:tr>
              <a:tr h="37051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80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Example (continued):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Calculated regression coefficients: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Regression equation: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Using the regression equation: </a:t>
                </a:r>
                <a:r>
                  <a:rPr lang="en-US" sz="2800" b="1" dirty="0"/>
                  <a:t>Assuming all other variables stay the same</a:t>
                </a:r>
                <a:r>
                  <a:rPr lang="en-US" sz="2800" dirty="0"/>
                  <a:t>, increasing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sqft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living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by 1 foot square, increases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price</m:t>
                    </m:r>
                  </m:oMath>
                </a14:m>
                <a:r>
                  <a:rPr lang="en-US" sz="2800" dirty="0"/>
                  <a:t> by $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309.39</m:t>
                    </m:r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1166" t="-1377" r="-117" b="-6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1800B0-EFB4-EB42-BF0F-3F2893AE8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47721"/>
              </p:ext>
            </p:extLst>
          </p:nvPr>
        </p:nvGraphicFramePr>
        <p:xfrm>
          <a:off x="1277119" y="2509009"/>
          <a:ext cx="985573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796">
                  <a:extLst>
                    <a:ext uri="{9D8B030D-6E8A-4147-A177-3AD203B41FA5}">
                      <a16:colId xmlns:a16="http://schemas.microsoft.com/office/drawing/2014/main" val="2220535262"/>
                    </a:ext>
                  </a:extLst>
                </a:gridCol>
                <a:gridCol w="2051758">
                  <a:extLst>
                    <a:ext uri="{9D8B030D-6E8A-4147-A177-3AD203B41FA5}">
                      <a16:colId xmlns:a16="http://schemas.microsoft.com/office/drawing/2014/main" val="1517270432"/>
                    </a:ext>
                  </a:extLst>
                </a:gridCol>
                <a:gridCol w="1941566">
                  <a:extLst>
                    <a:ext uri="{9D8B030D-6E8A-4147-A177-3AD203B41FA5}">
                      <a16:colId xmlns:a16="http://schemas.microsoft.com/office/drawing/2014/main" val="2378314832"/>
                    </a:ext>
                  </a:extLst>
                </a:gridCol>
                <a:gridCol w="1875790">
                  <a:extLst>
                    <a:ext uri="{9D8B030D-6E8A-4147-A177-3AD203B41FA5}">
                      <a16:colId xmlns:a16="http://schemas.microsoft.com/office/drawing/2014/main" val="65579469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1661153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b="0" baseline="-25000" dirty="0"/>
                        <a:t> </a:t>
                      </a:r>
                      <a:r>
                        <a:rPr lang="en-US" b="0" baseline="0" dirty="0"/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b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 </a:t>
                      </a:r>
                      <a:r>
                        <a:rPr lang="en-US" b="0" baseline="0" dirty="0"/>
                        <a:t>(bedrooms)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</a:t>
                      </a:r>
                      <a:r>
                        <a:rPr lang="en-US" sz="1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_living</a:t>
                      </a:r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(bathrooms)</a:t>
                      </a:r>
                      <a:endParaRPr lang="en-US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3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74669.67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-57847.96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309.39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7853.52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200.497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063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CEA5AB-C44F-F341-A539-6FD435E5032E}"/>
                  </a:ext>
                </a:extLst>
              </p:cNvPr>
              <p:cNvSpPr/>
              <p:nvPr/>
            </p:nvSpPr>
            <p:spPr>
              <a:xfrm>
                <a:off x="1232065" y="4037266"/>
                <a:ext cx="100894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dirty="0"/>
                      <m:t>74669.67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−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57847.96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309.39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7853.52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200.497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CEA5AB-C44F-F341-A539-6FD435E50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65" y="4037266"/>
                <a:ext cx="10089410" cy="461665"/>
              </a:xfrm>
              <a:prstGeom prst="rect">
                <a:avLst/>
              </a:prstGeom>
              <a:blipFill>
                <a:blip r:embed="rId3"/>
                <a:stretch>
                  <a:fillRect t="-10811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4D3B163-47D1-414A-8277-92D28E5664FA}"/>
              </a:ext>
            </a:extLst>
          </p:cNvPr>
          <p:cNvSpPr/>
          <p:nvPr/>
        </p:nvSpPr>
        <p:spPr>
          <a:xfrm>
            <a:off x="5473417" y="3922216"/>
            <a:ext cx="1463135" cy="69176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08215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Linear regression was useful when predicting continuous values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1" dirty="0"/>
                  <a:t>Can we use a similar approach to solve classification problems?</a:t>
                </a:r>
              </a:p>
              <a:p>
                <a:pPr marL="0" indent="0">
                  <a:buNone/>
                </a:pPr>
                <a:r>
                  <a:rPr lang="en-US" sz="2800" dirty="0"/>
                  <a:t>The most simple classification problem is a binary classification, where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{0, 1} 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:r>
                  <a:rPr lang="en-US" sz="2400" b="1" dirty="0"/>
                  <a:t>Examples:</a:t>
                </a:r>
              </a:p>
              <a:p>
                <a:pPr marL="456971" lvl="1" indent="0">
                  <a:buNone/>
                </a:pPr>
                <a:r>
                  <a:rPr lang="en-US" sz="2400" dirty="0"/>
                  <a:t>Email: Spam or Not Spam</a:t>
                </a:r>
              </a:p>
              <a:p>
                <a:pPr marL="456971" lvl="1" indent="0">
                  <a:buNone/>
                </a:pPr>
                <a:r>
                  <a:rPr lang="en-US" sz="2400" dirty="0"/>
                  <a:t>Text: Positive or Negative product review</a:t>
                </a:r>
              </a:p>
              <a:p>
                <a:pPr marL="456971" lvl="1" indent="0">
                  <a:buNone/>
                </a:pPr>
                <a:r>
                  <a:rPr lang="en-US" sz="2400" dirty="0"/>
                  <a:t>Image: Cat or Not Cat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082157" cy="4599628"/>
              </a:xfrm>
              <a:blipFill>
                <a:blip r:embed="rId2"/>
                <a:stretch>
                  <a:fillRect l="-1145" t="-1377" r="-1833" b="-6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40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Idea: </a:t>
                </a:r>
                <a:r>
                  <a:rPr lang="en-US" sz="2800" dirty="0"/>
                  <a:t>We can apply 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  <a:blipFill>
                <a:blip r:embed="rId2"/>
                <a:stretch>
                  <a:fillRect l="-1104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6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410934" y="1932412"/>
                <a:ext cx="7312025" cy="1885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8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“squishes”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values to the 0 – 1 range.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34" y="1932412"/>
                <a:ext cx="7312025" cy="1885003"/>
              </a:xfrm>
              <a:prstGeom prst="rect">
                <a:avLst/>
              </a:prstGeom>
              <a:blipFill>
                <a:blip r:embed="rId4"/>
                <a:stretch>
                  <a:fillRect l="-1560" t="-3333" b="-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7573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Idea: </a:t>
                </a:r>
                <a:r>
                  <a:rPr lang="en-US" sz="2800" dirty="0"/>
                  <a:t>We can apply 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  <a:blipFill>
                <a:blip r:embed="rId2"/>
                <a:stretch>
                  <a:fillRect l="-1104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6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410934" y="1932412"/>
                <a:ext cx="7312025" cy="340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8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“squishes”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values to the 0 – 1 range.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define a “Decision boundary” at 0.5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0.5</a:t>
                </a:r>
                <a:r>
                  <a:rPr lang="en-US" sz="2800" dirty="0"/>
                  <a:t>, round down (class 0)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0.5</a:t>
                </a:r>
                <a:r>
                  <a:rPr lang="en-US" sz="2800" dirty="0"/>
                  <a:t>, round up (class 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34" y="1932412"/>
                <a:ext cx="7312025" cy="3408497"/>
              </a:xfrm>
              <a:prstGeom prst="rect">
                <a:avLst/>
              </a:prstGeom>
              <a:blipFill>
                <a:blip r:embed="rId4"/>
                <a:stretch>
                  <a:fillRect l="-1560" t="-1852" b="-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74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Idea: </a:t>
                </a:r>
                <a:r>
                  <a:rPr lang="en-US" sz="2800" dirty="0"/>
                  <a:t>We can apply 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494617" cy="4599628"/>
              </a:xfrm>
              <a:blipFill>
                <a:blip r:embed="rId2"/>
                <a:stretch>
                  <a:fillRect l="-1104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6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410934" y="1932412"/>
                <a:ext cx="7312025" cy="4208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8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/>
                  <a:t>“squishes”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values to the 0 – 1 range.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define a “Decision boundary” at 0.5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0.5</a:t>
                </a:r>
                <a:r>
                  <a:rPr lang="en-US" sz="2800" dirty="0"/>
                  <a:t>, round down (class 0)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0.5</a:t>
                </a:r>
                <a:r>
                  <a:rPr lang="en-US" sz="2800" dirty="0"/>
                  <a:t>, round up (class 1)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Our regression equation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34" y="1932412"/>
                <a:ext cx="7312025" cy="4208716"/>
              </a:xfrm>
              <a:prstGeom prst="rect">
                <a:avLst/>
              </a:prstGeom>
              <a:blipFill>
                <a:blip r:embed="rId4"/>
                <a:stretch>
                  <a:fillRect l="-1560" t="-1502" b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55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999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B050"/>
                    </a:solidFill>
                  </a:rPr>
                  <a:t>Log-Loss: </a:t>
                </a:r>
                <a:r>
                  <a:rPr lang="en-US" sz="2800" dirty="0"/>
                  <a:t>A numeric value that measures the </a:t>
                </a:r>
                <a:r>
                  <a:rPr lang="en-US" sz="2800" b="1" dirty="0"/>
                  <a:t>performance of a binary classifier</a:t>
                </a:r>
                <a:r>
                  <a:rPr lang="en-US" sz="2800" dirty="0"/>
                  <a:t> when model output is a probability between 0 and 1.</a:t>
                </a:r>
              </a:p>
              <a:p>
                <a:pPr lvl="1"/>
                <a:r>
                  <a:rPr lang="en-US" sz="2400" dirty="0"/>
                  <a:t>As the output of Logistic Regression is between 0 and 1, this is a suitable loss function for the Logistic Regression.</a:t>
                </a:r>
              </a:p>
              <a:p>
                <a:pPr lvl="1"/>
                <a:r>
                  <a:rPr lang="en-US" sz="2400" dirty="0"/>
                  <a:t>To </a:t>
                </a:r>
                <a:r>
                  <a:rPr lang="en-US" sz="2400" b="1" dirty="0"/>
                  <a:t>improve model learning </a:t>
                </a:r>
                <a:r>
                  <a:rPr lang="en-US" sz="2400" dirty="0"/>
                  <a:t>from the data, we want to </a:t>
                </a:r>
                <a:r>
                  <a:rPr lang="en-US" sz="2400" b="1" dirty="0"/>
                  <a:t>minimize it</a:t>
                </a:r>
                <a:r>
                  <a:rPr lang="en-US" sz="2400" dirty="0"/>
                  <a:t>.</a:t>
                </a:r>
              </a:p>
              <a:p>
                <a:pPr lvl="1"/>
                <a:endParaRPr lang="en-US" sz="400" dirty="0"/>
              </a:p>
              <a:p>
                <a:pPr marL="21014" indent="0">
                  <a:buNone/>
                </a:pPr>
                <a:r>
                  <a:rPr lang="en-US" sz="2400" dirty="0"/>
                  <a:t>In mathematical terms,</a:t>
                </a:r>
              </a:p>
              <a:p>
                <a:pPr marL="456971" lvl="1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oss</m:t>
                      </m:r>
                      <m: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{0, 1},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: probability of class (i.e.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400" dirty="0"/>
                  <a:t>),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US" sz="2400" dirty="0"/>
                  <a:t>: logarithm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999028" cy="4599628"/>
              </a:xfrm>
              <a:blipFill>
                <a:blip r:embed="rId2"/>
                <a:stretch>
                  <a:fillRect l="-1153" t="-1377" r="-1845" b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124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8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/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/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30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/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343CF-EA47-1545-9EDB-567AE441B378}"/>
              </a:ext>
            </a:extLst>
          </p:cNvPr>
          <p:cNvCxnSpPr/>
          <p:nvPr/>
        </p:nvCxnSpPr>
        <p:spPr>
          <a:xfrm>
            <a:off x="8990100" y="4876005"/>
            <a:ext cx="0" cy="45720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53D4ED-C8CA-EF4A-9F60-5BADB15A2143}"/>
              </a:ext>
            </a:extLst>
          </p:cNvPr>
          <p:cNvCxnSpPr/>
          <p:nvPr/>
        </p:nvCxnSpPr>
        <p:spPr>
          <a:xfrm>
            <a:off x="10937115" y="5143523"/>
            <a:ext cx="0" cy="18288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084227-D968-0A41-8055-6FA635121A4C}"/>
              </a:ext>
            </a:extLst>
          </p:cNvPr>
          <p:cNvCxnSpPr>
            <a:cxnSpLocks/>
          </p:cNvCxnSpPr>
          <p:nvPr/>
        </p:nvCxnSpPr>
        <p:spPr>
          <a:xfrm>
            <a:off x="7630036" y="4877890"/>
            <a:ext cx="1325880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5B3F02-4DCC-614A-B628-6271ECD73CFD}"/>
              </a:ext>
            </a:extLst>
          </p:cNvPr>
          <p:cNvCxnSpPr>
            <a:cxnSpLocks/>
          </p:cNvCxnSpPr>
          <p:nvPr/>
        </p:nvCxnSpPr>
        <p:spPr>
          <a:xfrm>
            <a:off x="7630036" y="5145943"/>
            <a:ext cx="3298533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BA9F4B-1FEB-CF4E-93FC-EEF2FB3A823A}"/>
              </a:ext>
            </a:extLst>
          </p:cNvPr>
          <p:cNvSpPr txBox="1"/>
          <p:nvPr/>
        </p:nvSpPr>
        <p:spPr>
          <a:xfrm>
            <a:off x="8783269" y="4501756"/>
            <a:ext cx="760576" cy="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p=0.3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4652C-7F47-B845-AE3D-C89EA1603DFA}"/>
              </a:ext>
            </a:extLst>
          </p:cNvPr>
          <p:cNvSpPr txBox="1"/>
          <p:nvPr/>
        </p:nvSpPr>
        <p:spPr>
          <a:xfrm>
            <a:off x="10773831" y="4750385"/>
            <a:ext cx="760576" cy="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p=0.8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D16194-355E-5F48-AC2A-7EB23088ECAE}"/>
              </a:ext>
            </a:extLst>
          </p:cNvPr>
          <p:cNvSpPr/>
          <p:nvPr/>
        </p:nvSpPr>
        <p:spPr>
          <a:xfrm>
            <a:off x="10890800" y="509481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6C545B-648A-CA46-87B8-518D9D7030DF}"/>
              </a:ext>
            </a:extLst>
          </p:cNvPr>
          <p:cNvSpPr/>
          <p:nvPr/>
        </p:nvSpPr>
        <p:spPr>
          <a:xfrm>
            <a:off x="8943785" y="483131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/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F708D05-BFA1-A043-B7AD-72FB731A2E1B}"/>
              </a:ext>
            </a:extLst>
          </p:cNvPr>
          <p:cNvSpPr/>
          <p:nvPr/>
        </p:nvSpPr>
        <p:spPr>
          <a:xfrm>
            <a:off x="6023572" y="3415335"/>
            <a:ext cx="700755" cy="3458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4EE23-B697-4F46-B85A-40840259DBCA}"/>
              </a:ext>
            </a:extLst>
          </p:cNvPr>
          <p:cNvSpPr/>
          <p:nvPr/>
        </p:nvSpPr>
        <p:spPr>
          <a:xfrm>
            <a:off x="6033554" y="4702405"/>
            <a:ext cx="543059" cy="3310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7C4-0FAC-3D46-A05F-92BD08C39516}"/>
              </a:ext>
            </a:extLst>
          </p:cNvPr>
          <p:cNvSpPr txBox="1"/>
          <p:nvPr/>
        </p:nvSpPr>
        <p:spPr>
          <a:xfrm>
            <a:off x="1181960" y="5598701"/>
            <a:ext cx="4206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Better prediction gives smaller 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C8BB-EA03-D54B-92BB-A263C7A50AFE}"/>
              </a:ext>
            </a:extLst>
          </p:cNvPr>
          <p:cNvCxnSpPr>
            <a:cxnSpLocks/>
          </p:cNvCxnSpPr>
          <p:nvPr/>
        </p:nvCxnSpPr>
        <p:spPr>
          <a:xfrm flipV="1">
            <a:off x="5308458" y="5143523"/>
            <a:ext cx="1065492" cy="612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09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final project datasets, training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ML Model: Logistic Regression</a:t>
            </a:r>
          </a:p>
          <a:p>
            <a:pPr lvl="1"/>
            <a:r>
              <a:rPr lang="en-US" sz="2800" dirty="0"/>
              <a:t>Model Evaluation: Probability Threshold Calibration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“EMBK-NLP-DAY2-LOGREGR-NB.ipynb”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169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985978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242868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One of the important part of supervised learning algorithms is to define an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objective function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C(w)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/>
                  <a:t>to optimize, where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800" dirty="0"/>
                  <a:t> refers to the weights or the coefficients of the model.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800" dirty="0"/>
                  <a:t>In the case of Linear and Logistic Regression:</a:t>
                </a:r>
              </a:p>
              <a:p>
                <a:pPr lvl="1"/>
                <a:r>
                  <a:rPr lang="en-US" sz="2400" b="1" dirty="0">
                    <a:solidFill>
                      <a:schemeClr val="tx1"/>
                    </a:solidFill>
                  </a:rPr>
                  <a:t>Linear regression (Squared Error):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400" b="1" dirty="0">
                    <a:solidFill>
                      <a:schemeClr val="tx1"/>
                    </a:solidFill>
                  </a:rPr>
                  <a:t>Logistic regression (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LogLoss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):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21014" indent="0">
                  <a:buNone/>
                </a:pPr>
                <a:endParaRPr lang="en-US" sz="2400" dirty="0"/>
              </a:p>
              <a:p>
                <a:pPr marL="21014" indent="0">
                  <a:buNone/>
                </a:pPr>
                <a:r>
                  <a:rPr lang="en-US" sz="2800" b="1" dirty="0">
                    <a:solidFill>
                      <a:schemeClr val="accent3"/>
                    </a:solidFill>
                  </a:rPr>
                  <a:t>Gradient descent </a:t>
                </a:r>
                <a:r>
                  <a:rPr lang="en-US" sz="2800" b="1" dirty="0"/>
                  <a:t>searches for the weights (‘the model’) that minimize the cost function.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242868" cy="4599628"/>
              </a:xfrm>
              <a:blipFill>
                <a:blip r:embed="rId2"/>
                <a:stretch>
                  <a:fillRect l="-1129" t="-1377" b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94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Gradient Descent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5A6FC9-3245-DA49-A01A-B5E1E815E2B1}"/>
              </a:ext>
            </a:extLst>
          </p:cNvPr>
          <p:cNvCxnSpPr>
            <a:cxnSpLocks/>
          </p:cNvCxnSpPr>
          <p:nvPr/>
        </p:nvCxnSpPr>
        <p:spPr>
          <a:xfrm>
            <a:off x="917586" y="4686929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C3D293-D582-C342-BC10-927EDACE450C}"/>
              </a:ext>
            </a:extLst>
          </p:cNvPr>
          <p:cNvCxnSpPr>
            <a:cxnSpLocks/>
          </p:cNvCxnSpPr>
          <p:nvPr/>
        </p:nvCxnSpPr>
        <p:spPr>
          <a:xfrm flipV="1">
            <a:off x="917586" y="2222033"/>
            <a:ext cx="0" cy="2468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6DED8D-1F5A-6B48-AF4C-242C4992871C}"/>
              </a:ext>
            </a:extLst>
          </p:cNvPr>
          <p:cNvSpPr/>
          <p:nvPr/>
        </p:nvSpPr>
        <p:spPr>
          <a:xfrm>
            <a:off x="1187930" y="1943735"/>
            <a:ext cx="2146855" cy="27431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56933-0051-1C41-86FA-5091512D6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5" y="1811263"/>
            <a:ext cx="2922095" cy="1392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3E88E0-4EFE-2743-9793-DE9B7A911D07}"/>
              </a:ext>
            </a:extLst>
          </p:cNvPr>
          <p:cNvSpPr txBox="1"/>
          <p:nvPr/>
        </p:nvSpPr>
        <p:spPr>
          <a:xfrm>
            <a:off x="216538" y="2237473"/>
            <a:ext cx="80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C(w)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D0877-4D22-6E4F-911A-5B7F2E144CD7}"/>
              </a:ext>
            </a:extLst>
          </p:cNvPr>
          <p:cNvSpPr txBox="1"/>
          <p:nvPr/>
        </p:nvSpPr>
        <p:spPr>
          <a:xfrm>
            <a:off x="2988904" y="4742403"/>
            <a:ext cx="34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5FA80-FD69-704A-A223-6965DC4C9AC6}"/>
              </a:ext>
            </a:extLst>
          </p:cNvPr>
          <p:cNvSpPr/>
          <p:nvPr/>
        </p:nvSpPr>
        <p:spPr>
          <a:xfrm>
            <a:off x="1221724" y="348121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59E101-D744-CE4A-BC8B-34B09C1FD227}"/>
              </a:ext>
            </a:extLst>
          </p:cNvPr>
          <p:cNvCxnSpPr>
            <a:cxnSpLocks/>
          </p:cNvCxnSpPr>
          <p:nvPr/>
        </p:nvCxnSpPr>
        <p:spPr>
          <a:xfrm>
            <a:off x="1318516" y="3661433"/>
            <a:ext cx="46794" cy="252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41E73C-6335-6A47-9BC9-BD2CC59E10D8}"/>
              </a:ext>
            </a:extLst>
          </p:cNvPr>
          <p:cNvCxnSpPr>
            <a:cxnSpLocks/>
          </p:cNvCxnSpPr>
          <p:nvPr/>
        </p:nvCxnSpPr>
        <p:spPr>
          <a:xfrm>
            <a:off x="1363727" y="3909077"/>
            <a:ext cx="81754" cy="172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88C39F-11AF-EC46-9131-1257E99C8AA7}"/>
              </a:ext>
            </a:extLst>
          </p:cNvPr>
          <p:cNvCxnSpPr>
            <a:cxnSpLocks/>
          </p:cNvCxnSpPr>
          <p:nvPr/>
        </p:nvCxnSpPr>
        <p:spPr>
          <a:xfrm>
            <a:off x="1453024" y="4085481"/>
            <a:ext cx="87668" cy="140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D30CC6-876A-074C-B2BA-06281679575D}"/>
              </a:ext>
            </a:extLst>
          </p:cNvPr>
          <p:cNvCxnSpPr>
            <a:cxnSpLocks/>
          </p:cNvCxnSpPr>
          <p:nvPr/>
        </p:nvCxnSpPr>
        <p:spPr>
          <a:xfrm>
            <a:off x="1557691" y="4226345"/>
            <a:ext cx="92639" cy="9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47617E-9FF2-E646-8A82-C5D29C731573}"/>
                  </a:ext>
                </a:extLst>
              </p:cNvPr>
              <p:cNvSpPr txBox="1"/>
              <p:nvPr/>
            </p:nvSpPr>
            <p:spPr>
              <a:xfrm>
                <a:off x="4048935" y="1136341"/>
                <a:ext cx="8139887" cy="507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b="1" dirty="0">
                    <a:solidFill>
                      <a:srgbClr val="00B050"/>
                    </a:solidFill>
                  </a:rPr>
                  <a:t>Gradient Descent </a:t>
                </a:r>
                <a:r>
                  <a:rPr lang="en-US" sz="2600" dirty="0"/>
                  <a:t>finds the minimum of a cost function by moving in the direction of the steepest descent iteratively. At each iteration, weights are updated by: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dirty="0"/>
                  <a:t>where the weight update </a:t>
                </a:r>
                <a14:m>
                  <m:oMath xmlns:m="http://schemas.openxmlformats.org/officeDocument/2006/math"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600" dirty="0"/>
                  <a:t>is the multiplication of the 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600" dirty="0"/>
                  <a:t>, and the negative gradient: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dirty="0"/>
                  <a:t>The gradient is given by the derivative of the cost function with respect to the weight: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47617E-9FF2-E646-8A82-C5D29C73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35" y="1136341"/>
                <a:ext cx="8139887" cy="5071004"/>
              </a:xfrm>
              <a:prstGeom prst="rect">
                <a:avLst/>
              </a:prstGeom>
              <a:blipFill>
                <a:blip r:embed="rId3"/>
                <a:stretch>
                  <a:fillRect l="-1246" t="-998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FFE7A3-3411-4B47-AC58-F148DA229D0E}"/>
              </a:ext>
            </a:extLst>
          </p:cNvPr>
          <p:cNvCxnSpPr>
            <a:cxnSpLocks/>
          </p:cNvCxnSpPr>
          <p:nvPr/>
        </p:nvCxnSpPr>
        <p:spPr>
          <a:xfrm>
            <a:off x="1666547" y="4335201"/>
            <a:ext cx="92639" cy="9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4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Decision Trees are flowchart-like structures that can be used for </a:t>
            </a:r>
            <a:r>
              <a:rPr lang="en-US" sz="2800" b="1" dirty="0"/>
              <a:t>classification</a:t>
            </a:r>
            <a:r>
              <a:rPr lang="en-US" sz="2800" dirty="0"/>
              <a:t> or </a:t>
            </a:r>
            <a:r>
              <a:rPr lang="en-US" sz="2800" b="1" dirty="0"/>
              <a:t>regression </a:t>
            </a:r>
            <a:r>
              <a:rPr lang="en-US" sz="2800" dirty="0"/>
              <a:t>tasks. 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0BE6-955D-1041-8166-4B30DADC69DA}"/>
              </a:ext>
            </a:extLst>
          </p:cNvPr>
          <p:cNvGrpSpPr/>
          <p:nvPr/>
        </p:nvGrpSpPr>
        <p:grpSpPr>
          <a:xfrm>
            <a:off x="1746514" y="3009077"/>
            <a:ext cx="1935323" cy="2297827"/>
            <a:chOff x="8767813" y="2941577"/>
            <a:chExt cx="1259741" cy="14957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6DBC6F-C9BB-6142-B269-B941DB6A1E6E}"/>
                </a:ext>
              </a:extLst>
            </p:cNvPr>
            <p:cNvCxnSpPr/>
            <p:nvPr/>
          </p:nvCxnSpPr>
          <p:spPr>
            <a:xfrm flipH="1">
              <a:off x="9126552" y="2949070"/>
              <a:ext cx="195994" cy="27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5FE809-010D-EC4B-A82E-ACE2162B4644}"/>
                </a:ext>
              </a:extLst>
            </p:cNvPr>
            <p:cNvCxnSpPr/>
            <p:nvPr/>
          </p:nvCxnSpPr>
          <p:spPr>
            <a:xfrm flipH="1">
              <a:off x="8767813" y="3563629"/>
              <a:ext cx="195994" cy="27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83F3018-AB3D-0849-96A5-FA8331DEFDED}"/>
                </a:ext>
              </a:extLst>
            </p:cNvPr>
            <p:cNvCxnSpPr>
              <a:cxnSpLocks/>
            </p:cNvCxnSpPr>
            <p:nvPr/>
          </p:nvCxnSpPr>
          <p:spPr>
            <a:xfrm>
              <a:off x="9126552" y="3553309"/>
              <a:ext cx="195994" cy="284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BE87A0-FECA-9841-A02D-FFCE10B0C7AF}"/>
                </a:ext>
              </a:extLst>
            </p:cNvPr>
            <p:cNvCxnSpPr>
              <a:cxnSpLocks/>
            </p:cNvCxnSpPr>
            <p:nvPr/>
          </p:nvCxnSpPr>
          <p:spPr>
            <a:xfrm>
              <a:off x="9589412" y="2941577"/>
              <a:ext cx="151370" cy="269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CE65993-604A-7A47-9B84-58DD8BD18B39}"/>
                </a:ext>
              </a:extLst>
            </p:cNvPr>
            <p:cNvCxnSpPr>
              <a:cxnSpLocks/>
            </p:cNvCxnSpPr>
            <p:nvPr/>
          </p:nvCxnSpPr>
          <p:spPr>
            <a:xfrm>
              <a:off x="9539975" y="4166622"/>
              <a:ext cx="487579" cy="270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0C873C-8373-284E-BE81-3DE9BB1D3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9873" y="4183713"/>
              <a:ext cx="438362" cy="253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8C0B4D-8707-AB40-B049-F87750F50C80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32" y="4183713"/>
              <a:ext cx="54685" cy="253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C33AA59-5787-304B-BD4E-5A1A834FCD00}"/>
              </a:ext>
            </a:extLst>
          </p:cNvPr>
          <p:cNvSpPr txBox="1"/>
          <p:nvPr/>
        </p:nvSpPr>
        <p:spPr>
          <a:xfrm>
            <a:off x="4780850" y="2346801"/>
            <a:ext cx="7229195" cy="36317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Root Node: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is the start node</a:t>
            </a:r>
          </a:p>
          <a:p>
            <a:pPr marL="192916" indent="-192916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>
                <a:solidFill>
                  <a:schemeClr val="accent3"/>
                </a:solidFill>
              </a:rPr>
              <a:t>Internal Node: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exactly one incoming node and two or more outgoing edges.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attribute conditions to separate records.</a:t>
            </a:r>
          </a:p>
          <a:p>
            <a:pPr marL="192916" indent="-192916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Leaf or Terminal Node: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exactly one incoming edge and no outgoing edges.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is assigned a class label (for classification).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B360-EFC8-1F4B-ADEE-AE594E7304A1}"/>
              </a:ext>
            </a:extLst>
          </p:cNvPr>
          <p:cNvSpPr/>
          <p:nvPr/>
        </p:nvSpPr>
        <p:spPr>
          <a:xfrm>
            <a:off x="2325662" y="2544449"/>
            <a:ext cx="943632" cy="5011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0AE2F5-B1C6-2F4A-B8FB-8561F5563A33}"/>
              </a:ext>
            </a:extLst>
          </p:cNvPr>
          <p:cNvSpPr/>
          <p:nvPr/>
        </p:nvSpPr>
        <p:spPr>
          <a:xfrm>
            <a:off x="1713800" y="3450168"/>
            <a:ext cx="884939" cy="5023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3C9351-9751-4D46-A681-13BB4186B72A}"/>
              </a:ext>
            </a:extLst>
          </p:cNvPr>
          <p:cNvSpPr/>
          <p:nvPr/>
        </p:nvSpPr>
        <p:spPr>
          <a:xfrm>
            <a:off x="2241491" y="4394503"/>
            <a:ext cx="884939" cy="50237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01B528-18C1-F343-BDEF-D45B331E5EDC}"/>
              </a:ext>
            </a:extLst>
          </p:cNvPr>
          <p:cNvSpPr/>
          <p:nvPr/>
        </p:nvSpPr>
        <p:spPr>
          <a:xfrm>
            <a:off x="2971762" y="3439726"/>
            <a:ext cx="884939" cy="5023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78833-6C2C-B847-B81B-53438146E103}"/>
              </a:ext>
            </a:extLst>
          </p:cNvPr>
          <p:cNvSpPr/>
          <p:nvPr/>
        </p:nvSpPr>
        <p:spPr>
          <a:xfrm>
            <a:off x="1304044" y="5348168"/>
            <a:ext cx="884939" cy="5023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B5758A-0C19-9343-B53E-B68B5B97F737}"/>
              </a:ext>
            </a:extLst>
          </p:cNvPr>
          <p:cNvSpPr/>
          <p:nvPr/>
        </p:nvSpPr>
        <p:spPr>
          <a:xfrm>
            <a:off x="3339165" y="5333640"/>
            <a:ext cx="884939" cy="5023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97C032-0B79-B44F-9C8C-50D813DDE5E5}"/>
              </a:ext>
            </a:extLst>
          </p:cNvPr>
          <p:cNvSpPr/>
          <p:nvPr/>
        </p:nvSpPr>
        <p:spPr>
          <a:xfrm>
            <a:off x="2325662" y="5338327"/>
            <a:ext cx="884939" cy="5023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E76DD1-3F22-3D48-9D34-B663AC857B19}"/>
              </a:ext>
            </a:extLst>
          </p:cNvPr>
          <p:cNvSpPr/>
          <p:nvPr/>
        </p:nvSpPr>
        <p:spPr>
          <a:xfrm>
            <a:off x="1219493" y="4401613"/>
            <a:ext cx="884939" cy="5023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023016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95765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Regularization</a:t>
            </a:r>
            <a:endParaRPr lang="en-US" dirty="0"/>
          </a:p>
        </p:txBody>
      </p:sp>
      <p:sp>
        <p:nvSpPr>
          <p:cNvPr id="249" name="Text Placeholder 2">
            <a:extLst>
              <a:ext uri="{FF2B5EF4-FFF2-40B4-BE49-F238E27FC236}">
                <a16:creationId xmlns:a16="http://schemas.microsoft.com/office/drawing/2014/main" id="{1E65B5EA-BB3F-A74A-A985-E1596BE53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9370" y="1283369"/>
            <a:ext cx="8359455" cy="3665831"/>
          </a:xfrm>
        </p:spPr>
        <p:txBody>
          <a:bodyPr/>
          <a:lstStyle/>
          <a:p>
            <a:pPr marL="342900" indent="-342900"/>
            <a:r>
              <a:rPr lang="en-US" sz="2800" b="1" dirty="0">
                <a:solidFill>
                  <a:srgbClr val="FF0000"/>
                </a:solidFill>
              </a:rPr>
              <a:t>Underfitting: </a:t>
            </a:r>
            <a:r>
              <a:rPr lang="en-US" sz="2800" dirty="0"/>
              <a:t>Model too simple, </a:t>
            </a:r>
            <a:r>
              <a:rPr lang="en-US" sz="2800" b="1" dirty="0"/>
              <a:t>fewer features</a:t>
            </a:r>
            <a:r>
              <a:rPr lang="en-US" sz="2800" dirty="0"/>
              <a:t>, </a:t>
            </a:r>
            <a:r>
              <a:rPr lang="en-US" sz="2800" b="1" dirty="0"/>
              <a:t>smaller weights, </a:t>
            </a:r>
            <a:r>
              <a:rPr lang="en-US" sz="2800" dirty="0"/>
              <a:t>weak learning.</a:t>
            </a:r>
            <a:endParaRPr lang="en-US" sz="2800" b="1" dirty="0">
              <a:solidFill>
                <a:srgbClr val="FF0000"/>
              </a:solidFill>
            </a:endParaRPr>
          </a:p>
          <a:p>
            <a:pPr marL="342900" indent="-342900"/>
            <a:r>
              <a:rPr lang="en-US" sz="2800" b="1" dirty="0">
                <a:solidFill>
                  <a:srgbClr val="FF0000"/>
                </a:solidFill>
              </a:rPr>
              <a:t>Overfitting: </a:t>
            </a:r>
            <a:r>
              <a:rPr lang="en-US" sz="2800" dirty="0"/>
              <a:t>Model too complex, </a:t>
            </a:r>
            <a:r>
              <a:rPr lang="en-US" sz="2800" b="1" dirty="0"/>
              <a:t>too many features</a:t>
            </a:r>
            <a:r>
              <a:rPr lang="en-US" sz="2800" dirty="0"/>
              <a:t>, </a:t>
            </a:r>
            <a:r>
              <a:rPr lang="en-US" sz="2800" b="1" dirty="0"/>
              <a:t>larger weights, </a:t>
            </a:r>
            <a:r>
              <a:rPr lang="en-US" sz="2800" dirty="0"/>
              <a:t>weak generalization.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b="1" dirty="0">
                <a:solidFill>
                  <a:srgbClr val="0090C3"/>
                </a:solidFill>
              </a:rPr>
              <a:t>‘Just Right’ Model: </a:t>
            </a:r>
            <a:r>
              <a:rPr lang="en-US" sz="2800" dirty="0"/>
              <a:t>Compromise between </a:t>
            </a:r>
            <a:r>
              <a:rPr lang="en-US" sz="2800" b="1" dirty="0"/>
              <a:t>fit</a:t>
            </a:r>
            <a:r>
              <a:rPr lang="en-US" sz="2800" dirty="0"/>
              <a:t> (that is, learning, minimizing a cost function) and </a:t>
            </a:r>
            <a:r>
              <a:rPr lang="en-US" sz="2800" b="1" dirty="0"/>
              <a:t>complexity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090C3"/>
                </a:solidFill>
              </a:rPr>
              <a:t>drop features and/or reduce weights</a:t>
            </a:r>
            <a:r>
              <a:rPr lang="en-US" sz="2800" dirty="0"/>
              <a:t>).</a:t>
            </a:r>
          </a:p>
          <a:p>
            <a:pPr marL="342900" lvl="0" indent="-342900"/>
            <a:endParaRPr lang="en-US" sz="24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0F79C30-F5F5-C949-B0A4-69E7627FC7AE}"/>
              </a:ext>
            </a:extLst>
          </p:cNvPr>
          <p:cNvSpPr/>
          <p:nvPr/>
        </p:nvSpPr>
        <p:spPr>
          <a:xfrm>
            <a:off x="1754582" y="4487532"/>
            <a:ext cx="2074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90C3"/>
                </a:solidFill>
              </a:rPr>
              <a:t>‘Just Right’ Model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BF95F-8171-6742-90A9-EE1C4D0DEF60}"/>
              </a:ext>
            </a:extLst>
          </p:cNvPr>
          <p:cNvSpPr/>
          <p:nvPr/>
        </p:nvSpPr>
        <p:spPr>
          <a:xfrm>
            <a:off x="4724038" y="5097577"/>
            <a:ext cx="7371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90C3"/>
                </a:solidFill>
              </a:rPr>
              <a:t>Regularization </a:t>
            </a:r>
            <a:r>
              <a:rPr lang="en-US" sz="2800" dirty="0">
                <a:solidFill>
                  <a:srgbClr val="0090C3"/>
                </a:solidFill>
              </a:rPr>
              <a:t>does both</a:t>
            </a:r>
            <a:r>
              <a:rPr lang="en-US" sz="2800" b="1" dirty="0"/>
              <a:t>: </a:t>
            </a:r>
            <a:r>
              <a:rPr lang="en-US" sz="2800" dirty="0"/>
              <a:t>penalizes large weights, sometimes all the way to zero!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D92466-EBA1-3C4A-B425-EF1A0DF752FC}"/>
              </a:ext>
            </a:extLst>
          </p:cNvPr>
          <p:cNvGrpSpPr/>
          <p:nvPr/>
        </p:nvGrpSpPr>
        <p:grpSpPr>
          <a:xfrm>
            <a:off x="984243" y="1283369"/>
            <a:ext cx="2776023" cy="4741383"/>
            <a:chOff x="490486" y="1283369"/>
            <a:chExt cx="2776023" cy="474138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2DE1447-6087-8F4F-8D1F-45262AD4D586}"/>
                </a:ext>
              </a:extLst>
            </p:cNvPr>
            <p:cNvGrpSpPr/>
            <p:nvPr/>
          </p:nvGrpSpPr>
          <p:grpSpPr>
            <a:xfrm>
              <a:off x="498150" y="2927175"/>
              <a:ext cx="2093660" cy="1435066"/>
              <a:chOff x="1206442" y="6279190"/>
              <a:chExt cx="3690407" cy="2872601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713FB88-1FD5-B54D-85F7-AD1C448BD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569" y="8836882"/>
                <a:ext cx="338328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FB6D0B7-3D0B-1B40-AA8D-B88D7D41D2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3569" y="6368002"/>
                <a:ext cx="0" cy="24688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948D3282-083C-8348-AD8C-A86B294933C5}"/>
                  </a:ext>
                </a:extLst>
              </p:cNvPr>
              <p:cNvCxnSpPr/>
              <p:nvPr/>
            </p:nvCxnSpPr>
            <p:spPr>
              <a:xfrm>
                <a:off x="1716432" y="8458770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B7F3B3B-CD6C-644B-AFE3-EC3A18427D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6432" y="8458770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2EB94F7-9D27-A84A-B5DE-8A4A66EDBD45}"/>
                  </a:ext>
                </a:extLst>
              </p:cNvPr>
              <p:cNvCxnSpPr/>
              <p:nvPr/>
            </p:nvCxnSpPr>
            <p:spPr>
              <a:xfrm>
                <a:off x="2036703" y="849095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F535086-97FC-4846-A0C1-57B6A01BC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6703" y="849095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A607703A-33EF-204B-B794-5DB2CD108AB3}"/>
                  </a:ext>
                </a:extLst>
              </p:cNvPr>
              <p:cNvCxnSpPr/>
              <p:nvPr/>
            </p:nvCxnSpPr>
            <p:spPr>
              <a:xfrm>
                <a:off x="1634867" y="80806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110A4F1-409D-A34A-8250-40E2156B3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867" y="80806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99611D-65A0-1948-B4D9-1E3F221A368F}"/>
                  </a:ext>
                </a:extLst>
              </p:cNvPr>
              <p:cNvCxnSpPr/>
              <p:nvPr/>
            </p:nvCxnSpPr>
            <p:spPr>
              <a:xfrm>
                <a:off x="1907009" y="814502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6A6EA6E5-2170-E84F-B50E-32EDB132A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009" y="814502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9EBA68B4-E759-D54A-9E04-1B58EB42E821}"/>
                  </a:ext>
                </a:extLst>
              </p:cNvPr>
              <p:cNvCxnSpPr/>
              <p:nvPr/>
            </p:nvCxnSpPr>
            <p:spPr>
              <a:xfrm>
                <a:off x="2385309" y="859584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96DA729-1F53-1147-8C39-F460F74B9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5309" y="859584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230CD8E-83D0-4F46-B7E4-0600E0445F94}"/>
                  </a:ext>
                </a:extLst>
              </p:cNvPr>
              <p:cNvCxnSpPr/>
              <p:nvPr/>
            </p:nvCxnSpPr>
            <p:spPr>
              <a:xfrm>
                <a:off x="2493280" y="82721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8EC2AE12-BA2D-7E45-AC1E-81B729650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3280" y="82721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6E378C19-2DA3-CB47-BD1C-54F1BAD39AF4}"/>
                  </a:ext>
                </a:extLst>
              </p:cNvPr>
              <p:cNvCxnSpPr/>
              <p:nvPr/>
            </p:nvCxnSpPr>
            <p:spPr>
              <a:xfrm>
                <a:off x="1658277" y="769276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C30E9978-F276-0E4A-B1B6-BDB82E5CB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8277" y="769276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28FAA4D-0508-5445-B9EA-C0AEDD9D6EFD}"/>
                  </a:ext>
                </a:extLst>
              </p:cNvPr>
              <p:cNvCxnSpPr/>
              <p:nvPr/>
            </p:nvCxnSpPr>
            <p:spPr>
              <a:xfrm>
                <a:off x="2057854" y="784669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4F1B1360-0BC2-A54C-81C2-77D4148DA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7854" y="784669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71042740-4E50-8B44-8488-F31119984C2C}"/>
                  </a:ext>
                </a:extLst>
              </p:cNvPr>
              <p:cNvCxnSpPr/>
              <p:nvPr/>
            </p:nvCxnSpPr>
            <p:spPr>
              <a:xfrm>
                <a:off x="1851109" y="7317099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0AE5213-584B-4041-A32B-D7187D7D2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1109" y="7317099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ACCB44B8-72A4-A942-9389-B0BF87869316}"/>
                  </a:ext>
                </a:extLst>
              </p:cNvPr>
              <p:cNvSpPr/>
              <p:nvPr/>
            </p:nvSpPr>
            <p:spPr>
              <a:xfrm>
                <a:off x="2127441" y="680599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0FACB21-1DFA-8D42-8ACE-8EE742FF53E6}"/>
                  </a:ext>
                </a:extLst>
              </p:cNvPr>
              <p:cNvSpPr/>
              <p:nvPr/>
            </p:nvSpPr>
            <p:spPr>
              <a:xfrm>
                <a:off x="2027746" y="7161854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6F59AEB1-1148-2148-B1E9-0710E854EDD7}"/>
                  </a:ext>
                </a:extLst>
              </p:cNvPr>
              <p:cNvSpPr/>
              <p:nvPr/>
            </p:nvSpPr>
            <p:spPr>
              <a:xfrm>
                <a:off x="2284393" y="721630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1201AF9C-76A0-3F4D-9087-9BA6BC06BD81}"/>
                  </a:ext>
                </a:extLst>
              </p:cNvPr>
              <p:cNvSpPr/>
              <p:nvPr/>
            </p:nvSpPr>
            <p:spPr>
              <a:xfrm>
                <a:off x="2277852" y="756606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23C2943-E536-F047-A507-051311F0C7B8}"/>
                  </a:ext>
                </a:extLst>
              </p:cNvPr>
              <p:cNvSpPr/>
              <p:nvPr/>
            </p:nvSpPr>
            <p:spPr>
              <a:xfrm>
                <a:off x="2468723" y="787488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05BF5E6C-AC2E-3F4B-B611-65F2093CB000}"/>
                  </a:ext>
                </a:extLst>
              </p:cNvPr>
              <p:cNvSpPr/>
              <p:nvPr/>
            </p:nvSpPr>
            <p:spPr>
              <a:xfrm>
                <a:off x="2882373" y="787273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4B7D172D-F82A-7446-BF4E-F1042FEFBF64}"/>
                  </a:ext>
                </a:extLst>
              </p:cNvPr>
              <p:cNvSpPr/>
              <p:nvPr/>
            </p:nvSpPr>
            <p:spPr>
              <a:xfrm>
                <a:off x="3133574" y="7690340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96901A6-D43B-4D4F-AEB4-2498CE1F4F7E}"/>
                  </a:ext>
                </a:extLst>
              </p:cNvPr>
              <p:cNvSpPr/>
              <p:nvPr/>
            </p:nvSpPr>
            <p:spPr>
              <a:xfrm>
                <a:off x="2510387" y="6748259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8D2F4E5-1BEF-BE4A-A45F-53D0CB6D1A9C}"/>
                  </a:ext>
                </a:extLst>
              </p:cNvPr>
              <p:cNvSpPr/>
              <p:nvPr/>
            </p:nvSpPr>
            <p:spPr>
              <a:xfrm>
                <a:off x="2447725" y="6987325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E546EE2B-14CC-7F4B-93F1-352DE37193C0}"/>
                  </a:ext>
                </a:extLst>
              </p:cNvPr>
              <p:cNvSpPr/>
              <p:nvPr/>
            </p:nvSpPr>
            <p:spPr>
              <a:xfrm>
                <a:off x="2707725" y="708906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60114492-6CB1-5F43-8E69-03341ADE4DDA}"/>
                  </a:ext>
                </a:extLst>
              </p:cNvPr>
              <p:cNvSpPr/>
              <p:nvPr/>
            </p:nvSpPr>
            <p:spPr>
              <a:xfrm>
                <a:off x="2951133" y="7358463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403049C-656A-FB40-AD3E-A276B6151FAF}"/>
                  </a:ext>
                </a:extLst>
              </p:cNvPr>
              <p:cNvSpPr/>
              <p:nvPr/>
            </p:nvSpPr>
            <p:spPr>
              <a:xfrm>
                <a:off x="3101707" y="6978417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6DB39BA-6D29-C04D-B399-5A3D98F0D2AC}"/>
                  </a:ext>
                </a:extLst>
              </p:cNvPr>
              <p:cNvCxnSpPr/>
              <p:nvPr/>
            </p:nvCxnSpPr>
            <p:spPr>
              <a:xfrm>
                <a:off x="2510387" y="7441806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AB774B8C-5214-CC4A-814E-8E6CBC0B2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0387" y="7441806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B1BB93B-045B-3D4E-9B99-A40F549F946D}"/>
                  </a:ext>
                </a:extLst>
              </p:cNvPr>
              <p:cNvCxnSpPr/>
              <p:nvPr/>
            </p:nvCxnSpPr>
            <p:spPr>
              <a:xfrm>
                <a:off x="2805939" y="755980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5BB14FA-39E4-BE41-A3D6-B2BAA78AF4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5939" y="755980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DD5D8C2-43A7-2F44-968E-D132B0CD20D5}"/>
                  </a:ext>
                </a:extLst>
              </p:cNvPr>
              <p:cNvCxnSpPr/>
              <p:nvPr/>
            </p:nvCxnSpPr>
            <p:spPr>
              <a:xfrm>
                <a:off x="2758030" y="818052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9B70C465-48DE-D140-A140-1B0260927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58030" y="818052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4746A06-B75C-054E-A20C-5D3D95327E65}"/>
                  </a:ext>
                </a:extLst>
              </p:cNvPr>
              <p:cNvSpPr/>
              <p:nvPr/>
            </p:nvSpPr>
            <p:spPr>
              <a:xfrm>
                <a:off x="3444150" y="744180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706D637-5B5D-2241-A907-F8ABD892B3D8}"/>
                  </a:ext>
                </a:extLst>
              </p:cNvPr>
              <p:cNvSpPr txBox="1"/>
              <p:nvPr/>
            </p:nvSpPr>
            <p:spPr>
              <a:xfrm>
                <a:off x="1206442" y="6378927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8D2ABF01-6A41-7E47-8889-EBD178B852FB}"/>
                  </a:ext>
                </a:extLst>
              </p:cNvPr>
              <p:cNvCxnSpPr/>
              <p:nvPr/>
            </p:nvCxnSpPr>
            <p:spPr>
              <a:xfrm>
                <a:off x="1634467" y="7161854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0B8EED2B-E8D5-1446-A559-498AE47E8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467" y="7161854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CC51472B-F331-1E41-BA09-21BAFFACF694}"/>
                  </a:ext>
                </a:extLst>
              </p:cNvPr>
              <p:cNvSpPr/>
              <p:nvPr/>
            </p:nvSpPr>
            <p:spPr>
              <a:xfrm>
                <a:off x="1959103" y="6279190"/>
                <a:ext cx="2557986" cy="1883660"/>
              </a:xfrm>
              <a:custGeom>
                <a:avLst/>
                <a:gdLst>
                  <a:gd name="connsiteX0" fmla="*/ 226615 w 2557986"/>
                  <a:gd name="connsiteY0" fmla="*/ 0 h 1883660"/>
                  <a:gd name="connsiteX1" fmla="*/ 3251 w 2557986"/>
                  <a:gd name="connsiteY1" fmla="*/ 704996 h 1883660"/>
                  <a:gd name="connsiteX2" fmla="*/ 121913 w 2557986"/>
                  <a:gd name="connsiteY2" fmla="*/ 1137765 h 1883660"/>
                  <a:gd name="connsiteX3" fmla="*/ 491861 w 2557986"/>
                  <a:gd name="connsiteY3" fmla="*/ 1179646 h 1883660"/>
                  <a:gd name="connsiteX4" fmla="*/ 582603 w 2557986"/>
                  <a:gd name="connsiteY4" fmla="*/ 1047023 h 1883660"/>
                  <a:gd name="connsiteX5" fmla="*/ 798988 w 2557986"/>
                  <a:gd name="connsiteY5" fmla="*/ 1123805 h 1883660"/>
                  <a:gd name="connsiteX6" fmla="*/ 736167 w 2557986"/>
                  <a:gd name="connsiteY6" fmla="*/ 1465832 h 1883660"/>
                  <a:gd name="connsiteX7" fmla="*/ 554683 w 2557986"/>
                  <a:gd name="connsiteY7" fmla="*/ 1423951 h 1883660"/>
                  <a:gd name="connsiteX8" fmla="*/ 484881 w 2557986"/>
                  <a:gd name="connsiteY8" fmla="*/ 1228507 h 1883660"/>
                  <a:gd name="connsiteX9" fmla="*/ 254536 w 2557986"/>
                  <a:gd name="connsiteY9" fmla="*/ 1291328 h 1883660"/>
                  <a:gd name="connsiteX10" fmla="*/ 275477 w 2557986"/>
                  <a:gd name="connsiteY10" fmla="*/ 1542614 h 1883660"/>
                  <a:gd name="connsiteX11" fmla="*/ 505822 w 2557986"/>
                  <a:gd name="connsiteY11" fmla="*/ 1814840 h 1883660"/>
                  <a:gd name="connsiteX12" fmla="*/ 771067 w 2557986"/>
                  <a:gd name="connsiteY12" fmla="*/ 1793899 h 1883660"/>
                  <a:gd name="connsiteX13" fmla="*/ 805968 w 2557986"/>
                  <a:gd name="connsiteY13" fmla="*/ 1549594 h 1883660"/>
                  <a:gd name="connsiteX14" fmla="*/ 819928 w 2557986"/>
                  <a:gd name="connsiteY14" fmla="*/ 1347170 h 1883660"/>
                  <a:gd name="connsiteX15" fmla="*/ 882750 w 2557986"/>
                  <a:gd name="connsiteY15" fmla="*/ 1095884 h 1883660"/>
                  <a:gd name="connsiteX16" fmla="*/ 952551 w 2557986"/>
                  <a:gd name="connsiteY16" fmla="*/ 1235487 h 1883660"/>
                  <a:gd name="connsiteX17" fmla="*/ 1078194 w 2557986"/>
                  <a:gd name="connsiteY17" fmla="*/ 1312269 h 1883660"/>
                  <a:gd name="connsiteX18" fmla="*/ 1127055 w 2557986"/>
                  <a:gd name="connsiteY18" fmla="*/ 1423951 h 1883660"/>
                  <a:gd name="connsiteX19" fmla="*/ 1050273 w 2557986"/>
                  <a:gd name="connsiteY19" fmla="*/ 1535634 h 1883660"/>
                  <a:gd name="connsiteX20" fmla="*/ 882750 w 2557986"/>
                  <a:gd name="connsiteY20" fmla="*/ 1591475 h 1883660"/>
                  <a:gd name="connsiteX21" fmla="*/ 882750 w 2557986"/>
                  <a:gd name="connsiteY21" fmla="*/ 1793899 h 1883660"/>
                  <a:gd name="connsiteX22" fmla="*/ 1147996 w 2557986"/>
                  <a:gd name="connsiteY22" fmla="*/ 1877661 h 1883660"/>
                  <a:gd name="connsiteX23" fmla="*/ 1559825 w 2557986"/>
                  <a:gd name="connsiteY23" fmla="*/ 1640336 h 1883660"/>
                  <a:gd name="connsiteX24" fmla="*/ 2557986 w 2557986"/>
                  <a:gd name="connsiteY24" fmla="*/ 1193606 h 188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57986" h="1883660">
                    <a:moveTo>
                      <a:pt x="226615" y="0"/>
                    </a:moveTo>
                    <a:cubicBezTo>
                      <a:pt x="123658" y="257684"/>
                      <a:pt x="20701" y="515369"/>
                      <a:pt x="3251" y="704996"/>
                    </a:cubicBezTo>
                    <a:cubicBezTo>
                      <a:pt x="-14199" y="894623"/>
                      <a:pt x="40478" y="1058657"/>
                      <a:pt x="121913" y="1137765"/>
                    </a:cubicBezTo>
                    <a:cubicBezTo>
                      <a:pt x="203348" y="1216873"/>
                      <a:pt x="415079" y="1194770"/>
                      <a:pt x="491861" y="1179646"/>
                    </a:cubicBezTo>
                    <a:cubicBezTo>
                      <a:pt x="568643" y="1164522"/>
                      <a:pt x="531415" y="1056330"/>
                      <a:pt x="582603" y="1047023"/>
                    </a:cubicBezTo>
                    <a:cubicBezTo>
                      <a:pt x="633791" y="1037716"/>
                      <a:pt x="773394" y="1054004"/>
                      <a:pt x="798988" y="1123805"/>
                    </a:cubicBezTo>
                    <a:cubicBezTo>
                      <a:pt x="824582" y="1193606"/>
                      <a:pt x="776885" y="1415808"/>
                      <a:pt x="736167" y="1465832"/>
                    </a:cubicBezTo>
                    <a:cubicBezTo>
                      <a:pt x="695450" y="1515856"/>
                      <a:pt x="596564" y="1463505"/>
                      <a:pt x="554683" y="1423951"/>
                    </a:cubicBezTo>
                    <a:cubicBezTo>
                      <a:pt x="512802" y="1384397"/>
                      <a:pt x="534906" y="1250611"/>
                      <a:pt x="484881" y="1228507"/>
                    </a:cubicBezTo>
                    <a:cubicBezTo>
                      <a:pt x="434857" y="1206403"/>
                      <a:pt x="289437" y="1238977"/>
                      <a:pt x="254536" y="1291328"/>
                    </a:cubicBezTo>
                    <a:cubicBezTo>
                      <a:pt x="219635" y="1343679"/>
                      <a:pt x="233596" y="1455362"/>
                      <a:pt x="275477" y="1542614"/>
                    </a:cubicBezTo>
                    <a:cubicBezTo>
                      <a:pt x="317358" y="1629866"/>
                      <a:pt x="423224" y="1772959"/>
                      <a:pt x="505822" y="1814840"/>
                    </a:cubicBezTo>
                    <a:cubicBezTo>
                      <a:pt x="588420" y="1856721"/>
                      <a:pt x="721043" y="1838107"/>
                      <a:pt x="771067" y="1793899"/>
                    </a:cubicBezTo>
                    <a:cubicBezTo>
                      <a:pt x="821091" y="1749691"/>
                      <a:pt x="797825" y="1624049"/>
                      <a:pt x="805968" y="1549594"/>
                    </a:cubicBezTo>
                    <a:cubicBezTo>
                      <a:pt x="814112" y="1475139"/>
                      <a:pt x="807131" y="1422788"/>
                      <a:pt x="819928" y="1347170"/>
                    </a:cubicBezTo>
                    <a:cubicBezTo>
                      <a:pt x="832725" y="1271552"/>
                      <a:pt x="860646" y="1114498"/>
                      <a:pt x="882750" y="1095884"/>
                    </a:cubicBezTo>
                    <a:cubicBezTo>
                      <a:pt x="904854" y="1077270"/>
                      <a:pt x="919977" y="1199423"/>
                      <a:pt x="952551" y="1235487"/>
                    </a:cubicBezTo>
                    <a:cubicBezTo>
                      <a:pt x="985125" y="1271551"/>
                      <a:pt x="1049110" y="1280858"/>
                      <a:pt x="1078194" y="1312269"/>
                    </a:cubicBezTo>
                    <a:cubicBezTo>
                      <a:pt x="1107278" y="1343680"/>
                      <a:pt x="1131708" y="1386724"/>
                      <a:pt x="1127055" y="1423951"/>
                    </a:cubicBezTo>
                    <a:cubicBezTo>
                      <a:pt x="1122402" y="1461178"/>
                      <a:pt x="1090991" y="1507713"/>
                      <a:pt x="1050273" y="1535634"/>
                    </a:cubicBezTo>
                    <a:cubicBezTo>
                      <a:pt x="1009556" y="1563555"/>
                      <a:pt x="910670" y="1548431"/>
                      <a:pt x="882750" y="1591475"/>
                    </a:cubicBezTo>
                    <a:cubicBezTo>
                      <a:pt x="854830" y="1634519"/>
                      <a:pt x="838542" y="1746201"/>
                      <a:pt x="882750" y="1793899"/>
                    </a:cubicBezTo>
                    <a:cubicBezTo>
                      <a:pt x="926958" y="1841597"/>
                      <a:pt x="1035150" y="1903255"/>
                      <a:pt x="1147996" y="1877661"/>
                    </a:cubicBezTo>
                    <a:cubicBezTo>
                      <a:pt x="1260842" y="1852067"/>
                      <a:pt x="1324827" y="1754345"/>
                      <a:pt x="1559825" y="1640336"/>
                    </a:cubicBezTo>
                    <a:cubicBezTo>
                      <a:pt x="1794823" y="1526327"/>
                      <a:pt x="2407913" y="1299472"/>
                      <a:pt x="2557986" y="1193606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CFB18A7B-E488-6B48-960C-0346961924C0}"/>
                  </a:ext>
                </a:extLst>
              </p:cNvPr>
              <p:cNvSpPr txBox="1"/>
              <p:nvPr/>
            </p:nvSpPr>
            <p:spPr>
              <a:xfrm>
                <a:off x="4493327" y="8782459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662A26EC-1DC1-1142-8B8F-A5960561B19B}"/>
                </a:ext>
              </a:extLst>
            </p:cNvPr>
            <p:cNvGrpSpPr/>
            <p:nvPr/>
          </p:nvGrpSpPr>
          <p:grpSpPr>
            <a:xfrm>
              <a:off x="490486" y="1329963"/>
              <a:ext cx="2208980" cy="1448738"/>
              <a:chOff x="1206442" y="6368002"/>
              <a:chExt cx="3690407" cy="2783789"/>
            </a:xfrm>
          </p:grpSpPr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43C4AFE4-0F25-3346-8974-71F1C8005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569" y="8836882"/>
                <a:ext cx="338328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11726A53-03B4-DE4F-B156-96E2624F22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3569" y="6368002"/>
                <a:ext cx="0" cy="24688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BB5C695B-9E79-9043-8B47-20D17342F022}"/>
                  </a:ext>
                </a:extLst>
              </p:cNvPr>
              <p:cNvCxnSpPr/>
              <p:nvPr/>
            </p:nvCxnSpPr>
            <p:spPr>
              <a:xfrm>
                <a:off x="1716432" y="8458770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EFF789D-5AA8-E849-B46F-20B63327B8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6432" y="8458770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A9B709-1FF9-0243-9324-0C4C057AD2A8}"/>
                  </a:ext>
                </a:extLst>
              </p:cNvPr>
              <p:cNvCxnSpPr/>
              <p:nvPr/>
            </p:nvCxnSpPr>
            <p:spPr>
              <a:xfrm>
                <a:off x="2036703" y="849095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0EE23CD2-783F-6143-88CC-308707702D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6703" y="849095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682CD1ED-6920-364F-B1BD-82DEABEC4762}"/>
                  </a:ext>
                </a:extLst>
              </p:cNvPr>
              <p:cNvCxnSpPr/>
              <p:nvPr/>
            </p:nvCxnSpPr>
            <p:spPr>
              <a:xfrm>
                <a:off x="1634867" y="80806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B41E918-E711-3E4C-AD7E-DEAAA0C951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867" y="80806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98A11EF-C3ED-8E46-A920-341A08CDCF02}"/>
                  </a:ext>
                </a:extLst>
              </p:cNvPr>
              <p:cNvCxnSpPr/>
              <p:nvPr/>
            </p:nvCxnSpPr>
            <p:spPr>
              <a:xfrm>
                <a:off x="1907009" y="814502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FEF946B4-3626-5A4E-AED0-6514A86A22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009" y="814502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2959D03E-43DC-B649-A949-A8F460C9411E}"/>
                  </a:ext>
                </a:extLst>
              </p:cNvPr>
              <p:cNvCxnSpPr/>
              <p:nvPr/>
            </p:nvCxnSpPr>
            <p:spPr>
              <a:xfrm>
                <a:off x="2385309" y="859584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C0E6A62-5404-C145-B8D6-A74913D8AD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5309" y="859584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3B9D3E6A-DF6A-674B-ACC5-FD618124B78E}"/>
                  </a:ext>
                </a:extLst>
              </p:cNvPr>
              <p:cNvCxnSpPr/>
              <p:nvPr/>
            </p:nvCxnSpPr>
            <p:spPr>
              <a:xfrm>
                <a:off x="2493280" y="82721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7F55E1AC-9B31-5047-8998-1F0786428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3280" y="82721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08FC9AE7-1968-D042-8DB2-4B8897116711}"/>
                  </a:ext>
                </a:extLst>
              </p:cNvPr>
              <p:cNvCxnSpPr/>
              <p:nvPr/>
            </p:nvCxnSpPr>
            <p:spPr>
              <a:xfrm>
                <a:off x="1658277" y="769276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8938065-84EC-5849-83B4-25EDCDF915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8277" y="769276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1D7F2395-E376-E740-A064-7049D48676D3}"/>
                  </a:ext>
                </a:extLst>
              </p:cNvPr>
              <p:cNvCxnSpPr/>
              <p:nvPr/>
            </p:nvCxnSpPr>
            <p:spPr>
              <a:xfrm>
                <a:off x="2057854" y="784669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0497096-4676-0A4A-878A-C1FAF3E3DD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7854" y="784669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3391A71B-129A-8C4C-AF9C-072E07E43D8E}"/>
                  </a:ext>
                </a:extLst>
              </p:cNvPr>
              <p:cNvCxnSpPr/>
              <p:nvPr/>
            </p:nvCxnSpPr>
            <p:spPr>
              <a:xfrm>
                <a:off x="1851109" y="7317099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87E7355E-EFC0-654F-9EE3-E7C7FEC73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1109" y="7317099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7B29E0BA-7462-C248-8F3A-E9BA9436149A}"/>
                  </a:ext>
                </a:extLst>
              </p:cNvPr>
              <p:cNvSpPr/>
              <p:nvPr/>
            </p:nvSpPr>
            <p:spPr>
              <a:xfrm>
                <a:off x="2127441" y="680599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3D90B8B-EF88-5943-AB73-003719E5804F}"/>
                  </a:ext>
                </a:extLst>
              </p:cNvPr>
              <p:cNvSpPr/>
              <p:nvPr/>
            </p:nvSpPr>
            <p:spPr>
              <a:xfrm>
                <a:off x="2027746" y="7161854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34832FA1-43AB-5847-A39F-B1D42DC375E5}"/>
                  </a:ext>
                </a:extLst>
              </p:cNvPr>
              <p:cNvSpPr/>
              <p:nvPr/>
            </p:nvSpPr>
            <p:spPr>
              <a:xfrm>
                <a:off x="2284393" y="721630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F82FA247-335D-BB4C-9D69-C6B8E4AE5F5C}"/>
                  </a:ext>
                </a:extLst>
              </p:cNvPr>
              <p:cNvSpPr/>
              <p:nvPr/>
            </p:nvSpPr>
            <p:spPr>
              <a:xfrm>
                <a:off x="2277852" y="756606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AD41836D-73CA-E246-A84E-FC283FA65571}"/>
                  </a:ext>
                </a:extLst>
              </p:cNvPr>
              <p:cNvSpPr/>
              <p:nvPr/>
            </p:nvSpPr>
            <p:spPr>
              <a:xfrm>
                <a:off x="2468723" y="787488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CFC6B791-0E10-854D-B3E8-FB698E43C1DB}"/>
                  </a:ext>
                </a:extLst>
              </p:cNvPr>
              <p:cNvSpPr/>
              <p:nvPr/>
            </p:nvSpPr>
            <p:spPr>
              <a:xfrm>
                <a:off x="2882373" y="787273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1E44C4B-58B3-8647-B9CE-CD1E58EB64A2}"/>
                  </a:ext>
                </a:extLst>
              </p:cNvPr>
              <p:cNvSpPr/>
              <p:nvPr/>
            </p:nvSpPr>
            <p:spPr>
              <a:xfrm>
                <a:off x="3133574" y="7690340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21AD6CB-7D51-9F4F-9712-3F75F14432A3}"/>
                  </a:ext>
                </a:extLst>
              </p:cNvPr>
              <p:cNvSpPr/>
              <p:nvPr/>
            </p:nvSpPr>
            <p:spPr>
              <a:xfrm>
                <a:off x="2510387" y="6748259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E6810F6C-5614-9544-B955-D3C4F4EAE937}"/>
                  </a:ext>
                </a:extLst>
              </p:cNvPr>
              <p:cNvSpPr/>
              <p:nvPr/>
            </p:nvSpPr>
            <p:spPr>
              <a:xfrm>
                <a:off x="2447725" y="6987325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7F66587-32FE-F647-A79F-FA4E090EEB4B}"/>
                  </a:ext>
                </a:extLst>
              </p:cNvPr>
              <p:cNvSpPr/>
              <p:nvPr/>
            </p:nvSpPr>
            <p:spPr>
              <a:xfrm>
                <a:off x="2707725" y="708906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E51A4B1D-6101-E140-9B50-966149A2E44C}"/>
                  </a:ext>
                </a:extLst>
              </p:cNvPr>
              <p:cNvSpPr/>
              <p:nvPr/>
            </p:nvSpPr>
            <p:spPr>
              <a:xfrm>
                <a:off x="2951133" y="7358463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1932738C-3F85-4E43-80D6-EF045F5AB1FE}"/>
                  </a:ext>
                </a:extLst>
              </p:cNvPr>
              <p:cNvSpPr/>
              <p:nvPr/>
            </p:nvSpPr>
            <p:spPr>
              <a:xfrm>
                <a:off x="3101707" y="6978417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378532D6-5A5C-3146-947F-65CEE79B75E5}"/>
                  </a:ext>
                </a:extLst>
              </p:cNvPr>
              <p:cNvCxnSpPr/>
              <p:nvPr/>
            </p:nvCxnSpPr>
            <p:spPr>
              <a:xfrm>
                <a:off x="2510387" y="7441806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CABBEF2-B347-A743-806F-40453CF7B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0387" y="7441806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6FFF3BF-A7A0-0B40-B0F3-C315E0F49D10}"/>
                  </a:ext>
                </a:extLst>
              </p:cNvPr>
              <p:cNvCxnSpPr/>
              <p:nvPr/>
            </p:nvCxnSpPr>
            <p:spPr>
              <a:xfrm>
                <a:off x="2805939" y="755980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68A5D855-3D07-F94C-A78F-71A6C2BA2F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5939" y="755980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F3A1AC2-EBC9-C44A-9C89-DA683ABB6BD1}"/>
                  </a:ext>
                </a:extLst>
              </p:cNvPr>
              <p:cNvCxnSpPr/>
              <p:nvPr/>
            </p:nvCxnSpPr>
            <p:spPr>
              <a:xfrm>
                <a:off x="2758030" y="818052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5F3037B-2CCE-6F44-9732-7C74113679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58030" y="818052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A114F589-D658-514B-A8EA-11EAFD1C02E9}"/>
                  </a:ext>
                </a:extLst>
              </p:cNvPr>
              <p:cNvSpPr/>
              <p:nvPr/>
            </p:nvSpPr>
            <p:spPr>
              <a:xfrm>
                <a:off x="3444150" y="744180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36F8F7B7-DCC7-A644-8129-5957F197CA5F}"/>
                  </a:ext>
                </a:extLst>
              </p:cNvPr>
              <p:cNvSpPr txBox="1"/>
              <p:nvPr/>
            </p:nvSpPr>
            <p:spPr>
              <a:xfrm>
                <a:off x="4493327" y="8782459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650AF0D5-1A95-EE4D-8058-1457898A7310}"/>
                  </a:ext>
                </a:extLst>
              </p:cNvPr>
              <p:cNvSpPr txBox="1"/>
              <p:nvPr/>
            </p:nvSpPr>
            <p:spPr>
              <a:xfrm>
                <a:off x="1206442" y="6378927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C2D3584A-358B-E745-A68F-71768647E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6631" y="6810345"/>
                <a:ext cx="2442209" cy="186421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0CF069B3-2A11-CA42-9DF8-6F3B9822E8DE}"/>
                  </a:ext>
                </a:extLst>
              </p:cNvPr>
              <p:cNvCxnSpPr/>
              <p:nvPr/>
            </p:nvCxnSpPr>
            <p:spPr>
              <a:xfrm>
                <a:off x="1634467" y="7161854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C6DEC510-6156-9F4F-B49C-AF0DBC50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467" y="7161854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7C9F1482-E05F-9147-9979-70F4C0F0519C}"/>
                </a:ext>
              </a:extLst>
            </p:cNvPr>
            <p:cNvSpPr/>
            <p:nvPr/>
          </p:nvSpPr>
          <p:spPr>
            <a:xfrm>
              <a:off x="1754582" y="1283369"/>
              <a:ext cx="151192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Underfitting</a:t>
              </a:r>
              <a:endParaRPr lang="en-US" dirty="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5D99458-AB1D-EF4D-8224-1695AC52AC4E}"/>
                </a:ext>
              </a:extLst>
            </p:cNvPr>
            <p:cNvSpPr/>
            <p:nvPr/>
          </p:nvSpPr>
          <p:spPr>
            <a:xfrm>
              <a:off x="1754582" y="2962395"/>
              <a:ext cx="13791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Overfitting</a:t>
              </a:r>
              <a:endParaRPr lang="en-US" dirty="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B4FE07F-790B-3441-ADB6-60F75EE4D5E6}"/>
                </a:ext>
              </a:extLst>
            </p:cNvPr>
            <p:cNvGrpSpPr/>
            <p:nvPr/>
          </p:nvGrpSpPr>
          <p:grpSpPr>
            <a:xfrm>
              <a:off x="534546" y="4541806"/>
              <a:ext cx="2180790" cy="1482946"/>
              <a:chOff x="1206442" y="6348992"/>
              <a:chExt cx="3690407" cy="2802799"/>
            </a:xfrm>
          </p:grpSpPr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57474F4F-B8B3-5F48-A94A-0E5CA2C30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569" y="8836882"/>
                <a:ext cx="338328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DBC7E7C-8FC0-0D43-BE75-DC64D9C54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3569" y="6368002"/>
                <a:ext cx="0" cy="24688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8401D28-A63F-C04B-BC40-6DF9C19A5F4E}"/>
                  </a:ext>
                </a:extLst>
              </p:cNvPr>
              <p:cNvCxnSpPr/>
              <p:nvPr/>
            </p:nvCxnSpPr>
            <p:spPr>
              <a:xfrm>
                <a:off x="1716432" y="8458770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F8E3127-5A78-BA4E-A3BC-CCB5EABC6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6432" y="8458770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43084D1-E5BD-D84D-A996-D0C3E5021E0E}"/>
                  </a:ext>
                </a:extLst>
              </p:cNvPr>
              <p:cNvCxnSpPr/>
              <p:nvPr/>
            </p:nvCxnSpPr>
            <p:spPr>
              <a:xfrm>
                <a:off x="2036703" y="849095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EF63F65-9AF6-3D44-ABED-6A7AE0852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6703" y="849095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BAC650C-367B-DF4D-831C-67B21C98682A}"/>
                  </a:ext>
                </a:extLst>
              </p:cNvPr>
              <p:cNvCxnSpPr/>
              <p:nvPr/>
            </p:nvCxnSpPr>
            <p:spPr>
              <a:xfrm>
                <a:off x="1634867" y="80806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7EB9E3C-D69E-9D40-9414-9DC74B26FB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867" y="80806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865BFC-5848-E74D-99C2-39DA7A1E2546}"/>
                  </a:ext>
                </a:extLst>
              </p:cNvPr>
              <p:cNvCxnSpPr/>
              <p:nvPr/>
            </p:nvCxnSpPr>
            <p:spPr>
              <a:xfrm>
                <a:off x="1907009" y="8145022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D1FC6ED-743E-7644-B9E0-648E3C9FD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009" y="8145022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5BCC624-A754-1842-84A4-07A9204702C8}"/>
                  </a:ext>
                </a:extLst>
              </p:cNvPr>
              <p:cNvCxnSpPr/>
              <p:nvPr/>
            </p:nvCxnSpPr>
            <p:spPr>
              <a:xfrm>
                <a:off x="2385309" y="859584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1740C20-A14C-AC42-A08C-3AD34EA50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5309" y="859584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E6EDDBD-8C6B-614B-9EF7-15412D0B1C06}"/>
                  </a:ext>
                </a:extLst>
              </p:cNvPr>
              <p:cNvCxnSpPr/>
              <p:nvPr/>
            </p:nvCxnSpPr>
            <p:spPr>
              <a:xfrm>
                <a:off x="2493280" y="827215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B7226FA-E515-194D-848A-0AC2CACC1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3280" y="827215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3423491-74AC-BA41-B56E-C6FCC7793D70}"/>
                  </a:ext>
                </a:extLst>
              </p:cNvPr>
              <p:cNvCxnSpPr/>
              <p:nvPr/>
            </p:nvCxnSpPr>
            <p:spPr>
              <a:xfrm>
                <a:off x="1658277" y="769276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A2C5CD8-DCC7-934B-9B86-E39CF38AB0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8277" y="769276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C990816-3C04-414D-A058-0D9AD09D50CB}"/>
                  </a:ext>
                </a:extLst>
              </p:cNvPr>
              <p:cNvCxnSpPr/>
              <p:nvPr/>
            </p:nvCxnSpPr>
            <p:spPr>
              <a:xfrm>
                <a:off x="2057854" y="7846697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8821774A-03CA-7849-9D03-F4E4172D10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7854" y="7846697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1BA5508-5888-CA41-82E2-441F979A66C1}"/>
                  </a:ext>
                </a:extLst>
              </p:cNvPr>
              <p:cNvCxnSpPr/>
              <p:nvPr/>
            </p:nvCxnSpPr>
            <p:spPr>
              <a:xfrm>
                <a:off x="1851109" y="7317099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3786579-F295-614A-964A-43BE68C4E3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1109" y="7317099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710CA46-3C42-1740-A080-76572E8A9AFD}"/>
                  </a:ext>
                </a:extLst>
              </p:cNvPr>
              <p:cNvSpPr/>
              <p:nvPr/>
            </p:nvSpPr>
            <p:spPr>
              <a:xfrm>
                <a:off x="2127441" y="680599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E9D5BB4-DD4C-3842-9121-3E1BBF977506}"/>
                  </a:ext>
                </a:extLst>
              </p:cNvPr>
              <p:cNvSpPr/>
              <p:nvPr/>
            </p:nvSpPr>
            <p:spPr>
              <a:xfrm>
                <a:off x="2027746" y="7161854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30BE3E8-1907-BE4D-B26E-284836AC77AD}"/>
                  </a:ext>
                </a:extLst>
              </p:cNvPr>
              <p:cNvSpPr/>
              <p:nvPr/>
            </p:nvSpPr>
            <p:spPr>
              <a:xfrm>
                <a:off x="2284393" y="721630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B77D92A-1E07-DC4B-8D79-705F5E5A2E77}"/>
                  </a:ext>
                </a:extLst>
              </p:cNvPr>
              <p:cNvSpPr/>
              <p:nvPr/>
            </p:nvSpPr>
            <p:spPr>
              <a:xfrm>
                <a:off x="2277852" y="756606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E8828459-869B-D240-96E8-13528CF6E3DA}"/>
                  </a:ext>
                </a:extLst>
              </p:cNvPr>
              <p:cNvSpPr/>
              <p:nvPr/>
            </p:nvSpPr>
            <p:spPr>
              <a:xfrm>
                <a:off x="2468723" y="787488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D5D3B76E-45D2-F84A-BF9D-B16D394732CA}"/>
                  </a:ext>
                </a:extLst>
              </p:cNvPr>
              <p:cNvSpPr/>
              <p:nvPr/>
            </p:nvSpPr>
            <p:spPr>
              <a:xfrm>
                <a:off x="2882373" y="7872732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21E7EAD-698F-F042-A4A3-C4BCA9231470}"/>
                  </a:ext>
                </a:extLst>
              </p:cNvPr>
              <p:cNvSpPr/>
              <p:nvPr/>
            </p:nvSpPr>
            <p:spPr>
              <a:xfrm>
                <a:off x="3133574" y="7690340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B39C3E5-F5E6-9A47-AB90-2BC65802DDB8}"/>
                  </a:ext>
                </a:extLst>
              </p:cNvPr>
              <p:cNvSpPr/>
              <p:nvPr/>
            </p:nvSpPr>
            <p:spPr>
              <a:xfrm>
                <a:off x="2510387" y="6748259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C08CD69-9C6A-2145-BF5A-A5A8508928B3}"/>
                  </a:ext>
                </a:extLst>
              </p:cNvPr>
              <p:cNvSpPr/>
              <p:nvPr/>
            </p:nvSpPr>
            <p:spPr>
              <a:xfrm>
                <a:off x="2447725" y="6987325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82EF09-D3E5-DD4A-A279-9D259C4DD406}"/>
                  </a:ext>
                </a:extLst>
              </p:cNvPr>
              <p:cNvSpPr/>
              <p:nvPr/>
            </p:nvSpPr>
            <p:spPr>
              <a:xfrm>
                <a:off x="2707725" y="7089061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2511A99-469D-ED4F-8074-E482C19415F0}"/>
                  </a:ext>
                </a:extLst>
              </p:cNvPr>
              <p:cNvSpPr/>
              <p:nvPr/>
            </p:nvSpPr>
            <p:spPr>
              <a:xfrm>
                <a:off x="2951133" y="7358463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AC5221C-FB58-FE43-8245-C3B165C4F1DE}"/>
                  </a:ext>
                </a:extLst>
              </p:cNvPr>
              <p:cNvSpPr/>
              <p:nvPr/>
            </p:nvSpPr>
            <p:spPr>
              <a:xfrm>
                <a:off x="3101707" y="6978417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C2F2F32-BEBA-7149-8D3A-8DD15C795E8B}"/>
                  </a:ext>
                </a:extLst>
              </p:cNvPr>
              <p:cNvCxnSpPr/>
              <p:nvPr/>
            </p:nvCxnSpPr>
            <p:spPr>
              <a:xfrm>
                <a:off x="2510387" y="7441806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EBD46E0-B1BA-8445-8564-A28F0B6FF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0387" y="7441806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F06541A-D815-A04C-92A8-4032FBB22ACA}"/>
                  </a:ext>
                </a:extLst>
              </p:cNvPr>
              <p:cNvCxnSpPr/>
              <p:nvPr/>
            </p:nvCxnSpPr>
            <p:spPr>
              <a:xfrm>
                <a:off x="2805939" y="755980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3DBA53E-30CB-A240-BAEB-DFA0AECD66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5939" y="755980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D451B1D-0090-FC45-8C5F-2196FA7ADE8A}"/>
                  </a:ext>
                </a:extLst>
              </p:cNvPr>
              <p:cNvCxnSpPr/>
              <p:nvPr/>
            </p:nvCxnSpPr>
            <p:spPr>
              <a:xfrm>
                <a:off x="2758030" y="8180528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7DADD34-76C7-3F48-BEFA-6F157BF7B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58030" y="8180528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9432E3-3925-0344-BCDB-DA748E6269FA}"/>
                  </a:ext>
                </a:extLst>
              </p:cNvPr>
              <p:cNvSpPr/>
              <p:nvPr/>
            </p:nvSpPr>
            <p:spPr>
              <a:xfrm>
                <a:off x="3444150" y="7441806"/>
                <a:ext cx="182880" cy="18148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621C9D-0E55-F841-8D5D-768E536D917F}"/>
                  </a:ext>
                </a:extLst>
              </p:cNvPr>
              <p:cNvSpPr txBox="1"/>
              <p:nvPr/>
            </p:nvSpPr>
            <p:spPr>
              <a:xfrm>
                <a:off x="1206442" y="6378927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CDA5DF3-02D4-9A4B-B06E-0AC2DEEB727F}"/>
                  </a:ext>
                </a:extLst>
              </p:cNvPr>
              <p:cNvCxnSpPr/>
              <p:nvPr/>
            </p:nvCxnSpPr>
            <p:spPr>
              <a:xfrm>
                <a:off x="1634467" y="7161854"/>
                <a:ext cx="192832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45AF625-DCAF-3748-822D-9F35C03D3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4467" y="7161854"/>
                <a:ext cx="150845" cy="18661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498DCA6-4B21-FE4C-9B40-C9CD5D3F8F87}"/>
                  </a:ext>
                </a:extLst>
              </p:cNvPr>
              <p:cNvSpPr txBox="1"/>
              <p:nvPr/>
            </p:nvSpPr>
            <p:spPr>
              <a:xfrm>
                <a:off x="4493327" y="8782459"/>
                <a:ext cx="30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8BE0A43E-FB4B-9A48-B4BF-0D0A59D156BF}"/>
                  </a:ext>
                </a:extLst>
              </p:cNvPr>
              <p:cNvSpPr/>
              <p:nvPr/>
            </p:nvSpPr>
            <p:spPr>
              <a:xfrm>
                <a:off x="1859594" y="6348992"/>
                <a:ext cx="2287547" cy="1827208"/>
              </a:xfrm>
              <a:custGeom>
                <a:avLst/>
                <a:gdLst>
                  <a:gd name="connsiteX0" fmla="*/ 88799 w 2287547"/>
                  <a:gd name="connsiteY0" fmla="*/ 0 h 1827208"/>
                  <a:gd name="connsiteX1" fmla="*/ 46918 w 2287547"/>
                  <a:gd name="connsiteY1" fmla="*/ 844598 h 1827208"/>
                  <a:gd name="connsiteX2" fmla="*/ 661172 w 2287547"/>
                  <a:gd name="connsiteY2" fmla="*/ 1772959 h 1827208"/>
                  <a:gd name="connsiteX3" fmla="*/ 1422008 w 2287547"/>
                  <a:gd name="connsiteY3" fmla="*/ 1633355 h 1827208"/>
                  <a:gd name="connsiteX4" fmla="*/ 2287547 w 2287547"/>
                  <a:gd name="connsiteY4" fmla="*/ 935340 h 182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7547" h="1827208">
                    <a:moveTo>
                      <a:pt x="88799" y="0"/>
                    </a:moveTo>
                    <a:cubicBezTo>
                      <a:pt x="20161" y="274552"/>
                      <a:pt x="-48477" y="549105"/>
                      <a:pt x="46918" y="844598"/>
                    </a:cubicBezTo>
                    <a:cubicBezTo>
                      <a:pt x="142313" y="1140091"/>
                      <a:pt x="431990" y="1641500"/>
                      <a:pt x="661172" y="1772959"/>
                    </a:cubicBezTo>
                    <a:cubicBezTo>
                      <a:pt x="890354" y="1904418"/>
                      <a:pt x="1150946" y="1772958"/>
                      <a:pt x="1422008" y="1633355"/>
                    </a:cubicBezTo>
                    <a:cubicBezTo>
                      <a:pt x="1693070" y="1493752"/>
                      <a:pt x="2127003" y="1084250"/>
                      <a:pt x="2287547" y="935340"/>
                    </a:cubicBezTo>
                  </a:path>
                </a:pathLst>
              </a:cu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1258C9-1ED6-A446-B5A2-DDBDA1D2477C}"/>
              </a:ext>
            </a:extLst>
          </p:cNvPr>
          <p:cNvCxnSpPr>
            <a:cxnSpLocks/>
          </p:cNvCxnSpPr>
          <p:nvPr/>
        </p:nvCxnSpPr>
        <p:spPr>
          <a:xfrm flipH="1">
            <a:off x="8409710" y="4641420"/>
            <a:ext cx="471054" cy="307780"/>
          </a:xfrm>
          <a:prstGeom prst="straightConnector1">
            <a:avLst/>
          </a:prstGeom>
          <a:ln w="38100" cmpd="sng">
            <a:solidFill>
              <a:srgbClr val="009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5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03A1903-5E5F-974C-80A3-99477EFE037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165283" cy="4599628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6"/>
                    </a:solidFill>
                  </a:rPr>
                  <a:t>Tune </a:t>
                </a:r>
                <a:r>
                  <a:rPr lang="en-US" sz="2800" dirty="0"/>
                  <a:t>model complexity by </a:t>
                </a:r>
                <a:r>
                  <a:rPr lang="en-US" sz="2800" b="1" dirty="0"/>
                  <a:t>adding a</a:t>
                </a:r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penalty score for complexity </a:t>
                </a:r>
                <a:r>
                  <a:rPr lang="en-US" sz="2800" b="1" dirty="0"/>
                  <a:t>to the cost function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regularize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90C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90C3"/>
                        </a:solidFill>
                        <a:latin typeface="Cambria Math" charset="0"/>
                      </a:rPr>
                      <m:t>penalty</m:t>
                    </m:r>
                  </m:oMath>
                </a14:m>
                <a:r>
                  <a:rPr lang="en-US" sz="2800" dirty="0">
                    <a:solidFill>
                      <a:srgbClr val="0090C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(w)</a:t>
                </a:r>
              </a:p>
              <a:p>
                <a:r>
                  <a:rPr lang="en-US" sz="2800" dirty="0"/>
                  <a:t>Calibrate regularization strength by using a</a:t>
                </a:r>
                <a:r>
                  <a:rPr lang="en-US" sz="2800" dirty="0">
                    <a:solidFill>
                      <a:srgbClr val="0090C3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90C3"/>
                    </a:solidFill>
                  </a:rPr>
                  <a:t>regularizer</a:t>
                </a:r>
                <a:r>
                  <a:rPr lang="en-US" sz="2800" dirty="0"/>
                  <a:t> parameter,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90C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sz="2800" dirty="0"/>
              </a:p>
              <a:p>
                <a:r>
                  <a:rPr lang="en-US" sz="2600" dirty="0"/>
                  <a:t>Standard regularization types: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L2 regularization (Ridge):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0090C3"/>
                        </a:solidFill>
                        <a:latin typeface="Cambria Math" charset="0"/>
                      </a:rPr>
                      <m:t>penalty</m:t>
                    </m:r>
                    <m: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90C3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90C3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</a:t>
                </a:r>
                <a:r>
                  <a:rPr lang="en-US" sz="2000" dirty="0"/>
                  <a:t>(L2: popular choice)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L1 regularization (LASSO):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90C3"/>
                        </a:solidFill>
                        <a:latin typeface="Cambria Math" charset="0"/>
                      </a:rPr>
                      <m:t>penalty</m:t>
                    </m:r>
                    <m: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0" smtClean="0">
                        <a:solidFill>
                          <a:srgbClr val="0090C3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90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0090C3"/>
                                    </a:solidFill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0090C3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Both L2 and L1 (</a:t>
                </a:r>
                <a:r>
                  <a:rPr lang="en-US" dirty="0" err="1">
                    <a:solidFill>
                      <a:schemeClr val="accent6"/>
                    </a:solidFill>
                  </a:rPr>
                  <a:t>ElasticNet</a:t>
                </a:r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403A1903-5E5F-974C-80A3-99477EFE0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7" y="1310105"/>
                <a:ext cx="11165283" cy="4599628"/>
              </a:xfrm>
              <a:blipFill>
                <a:blip r:embed="rId2"/>
                <a:stretch>
                  <a:fillRect l="-909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ectangle 199">
            <a:extLst>
              <a:ext uri="{FF2B5EF4-FFF2-40B4-BE49-F238E27FC236}">
                <a16:creationId xmlns:a16="http://schemas.microsoft.com/office/drawing/2014/main" id="{FA264D3C-1859-674E-999F-F6DB87409765}"/>
              </a:ext>
            </a:extLst>
          </p:cNvPr>
          <p:cNvSpPr/>
          <p:nvPr/>
        </p:nvSpPr>
        <p:spPr>
          <a:xfrm>
            <a:off x="9347166" y="4463816"/>
            <a:ext cx="2678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(L1: useful as </a:t>
            </a:r>
            <a:r>
              <a:rPr lang="en-US" sz="2000" b="1" dirty="0"/>
              <a:t>feature selection</a:t>
            </a:r>
            <a:r>
              <a:rPr lang="en-US" sz="2000" dirty="0"/>
              <a:t>, since most weights shrink to 0 - </a:t>
            </a:r>
            <a:r>
              <a:rPr lang="en-US" sz="2000" i="1" dirty="0"/>
              <a:t>sparsity</a:t>
            </a:r>
            <a:r>
              <a:rPr lang="en-US" sz="2000" dirty="0"/>
              <a:t>)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D3B2BBC-34F7-6E4C-90B5-FB1512D435B3}"/>
              </a:ext>
            </a:extLst>
          </p:cNvPr>
          <p:cNvSpPr/>
          <p:nvPr/>
        </p:nvSpPr>
        <p:spPr>
          <a:xfrm>
            <a:off x="694207" y="5547895"/>
            <a:ext cx="5320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Note: Important to scale features first!</a:t>
            </a:r>
          </a:p>
        </p:txBody>
      </p:sp>
    </p:spTree>
    <p:extLst>
      <p:ext uri="{BB962C8B-B14F-4D97-AF65-F5344CB8AC3E}">
        <p14:creationId xmlns:p14="http://schemas.microsoft.com/office/powerpoint/2010/main" val="3716550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review dataset (which is very similar to our final project dataset) to predict the </a:t>
            </a:r>
            <a:r>
              <a:rPr lang="en-US" sz="2800" b="1" dirty="0" err="1"/>
              <a:t>log_votes</a:t>
            </a:r>
            <a:r>
              <a:rPr lang="en-US" sz="2800" b="1" dirty="0"/>
              <a:t> </a:t>
            </a:r>
            <a:r>
              <a:rPr lang="en-US" sz="2800" dirty="0"/>
              <a:t>field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ML Model: Linear Regression</a:t>
            </a:r>
          </a:p>
          <a:p>
            <a:pPr lvl="1"/>
            <a:r>
              <a:rPr lang="en-US" sz="2800" dirty="0"/>
              <a:t>Regularization: L1 (LASSO), L2 (Ridge), and Elastic Net 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“EMBK-NLP-DAY2-LINREGR-NB.ipynb”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7833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74130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Hyperparameters</a:t>
            </a:r>
            <a:r>
              <a:rPr lang="en-US" sz="2800" dirty="0"/>
              <a:t> are parameters that affect the performance and structure of an ML algorithm. </a:t>
            </a:r>
          </a:p>
          <a:p>
            <a:r>
              <a:rPr lang="en-US" sz="2800" b="1" dirty="0"/>
              <a:t>Hyperparameter tuning</a:t>
            </a:r>
            <a:r>
              <a:rPr lang="en-US" sz="2800" dirty="0"/>
              <a:t> looks for the best combination of hyperparameters.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For example: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K Nearest Neighbors</a:t>
            </a:r>
            <a:r>
              <a:rPr lang="en-US" sz="2400" dirty="0">
                <a:solidFill>
                  <a:schemeClr val="accent6"/>
                </a:solidFill>
              </a:rPr>
              <a:t>: </a:t>
            </a:r>
            <a:r>
              <a:rPr lang="en-US" sz="2400" dirty="0" err="1">
                <a:solidFill>
                  <a:schemeClr val="accent6"/>
                </a:solidFill>
              </a:rPr>
              <a:t>n_</a:t>
            </a:r>
            <a:r>
              <a:rPr lang="en-US" sz="2400" dirty="0" err="1"/>
              <a:t>neighbors</a:t>
            </a:r>
            <a:r>
              <a:rPr lang="en-US" sz="2400" dirty="0"/>
              <a:t>, metric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Decision trees: </a:t>
            </a:r>
            <a:r>
              <a:rPr lang="en-US" sz="2400" dirty="0" err="1">
                <a:solidFill>
                  <a:schemeClr val="accent6"/>
                </a:solidFill>
              </a:rPr>
              <a:t>max_d</a:t>
            </a:r>
            <a:r>
              <a:rPr lang="en-US" sz="2400" dirty="0" err="1"/>
              <a:t>epth</a:t>
            </a:r>
            <a:r>
              <a:rPr lang="en-US" sz="2400" dirty="0"/>
              <a:t>, </a:t>
            </a:r>
            <a:r>
              <a:rPr lang="en-US" sz="2400" dirty="0" err="1"/>
              <a:t>min_samples_leaf</a:t>
            </a:r>
            <a:r>
              <a:rPr lang="en-US" sz="2400" dirty="0"/>
              <a:t>, </a:t>
            </a:r>
            <a:r>
              <a:rPr lang="en-US" sz="2400" dirty="0" err="1"/>
              <a:t>class_weight</a:t>
            </a:r>
            <a:r>
              <a:rPr lang="en-US" sz="2400" dirty="0"/>
              <a:t>, criterion</a:t>
            </a:r>
          </a:p>
          <a:p>
            <a:pPr lvl="1"/>
            <a:r>
              <a:rPr lang="en-US" sz="2400" b="1" dirty="0"/>
              <a:t>Random Forest</a:t>
            </a:r>
            <a:r>
              <a:rPr lang="en-US" sz="2400" dirty="0"/>
              <a:t>: </a:t>
            </a:r>
            <a:r>
              <a:rPr lang="en-US" sz="2400" dirty="0" err="1"/>
              <a:t>n_estimators</a:t>
            </a:r>
            <a:r>
              <a:rPr lang="en-US" sz="2400" dirty="0"/>
              <a:t>, </a:t>
            </a:r>
            <a:r>
              <a:rPr lang="en-US" sz="2400" dirty="0" err="1"/>
              <a:t>max_samples</a:t>
            </a:r>
            <a:endParaRPr lang="en-US" sz="2400" dirty="0"/>
          </a:p>
          <a:p>
            <a:pPr lvl="1"/>
            <a:r>
              <a:rPr lang="en-US" sz="2400" b="1" dirty="0"/>
              <a:t>Logistic Regression: </a:t>
            </a:r>
            <a:r>
              <a:rPr lang="en-US" sz="2400" dirty="0"/>
              <a:t>penalty, C, </a:t>
            </a:r>
            <a:r>
              <a:rPr lang="en-US" sz="2400" dirty="0" err="1"/>
              <a:t>class_weight</a:t>
            </a:r>
            <a:r>
              <a:rPr lang="en-US" sz="2400" dirty="0"/>
              <a:t>, l1_ratio</a:t>
            </a:r>
          </a:p>
        </p:txBody>
      </p:sp>
    </p:spTree>
    <p:extLst>
      <p:ext uri="{BB962C8B-B14F-4D97-AF65-F5344CB8AC3E}">
        <p14:creationId xmlns:p14="http://schemas.microsoft.com/office/powerpoint/2010/main" val="2811872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113226" cy="4599628"/>
          </a:xfrm>
        </p:spPr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Grid search </a:t>
            </a:r>
            <a:r>
              <a:rPr lang="en-US" sz="2800" dirty="0"/>
              <a:t>is the most basic hyperparameter tuning method. </a:t>
            </a:r>
          </a:p>
          <a:p>
            <a:r>
              <a:rPr lang="en-US" sz="2800" dirty="0"/>
              <a:t>It is an </a:t>
            </a:r>
            <a:r>
              <a:rPr lang="en-US" sz="2800" b="1" dirty="0"/>
              <a:t>exhaustive search </a:t>
            </a:r>
            <a:r>
              <a:rPr lang="en-US" sz="2800" dirty="0"/>
              <a:t>to find the optimum combination of hyperparameters.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</a:t>
            </a:r>
            <a:r>
              <a:rPr lang="en-US" sz="2400" dirty="0">
                <a:solidFill>
                  <a:schemeClr val="accent6"/>
                </a:solidFill>
              </a:rPr>
              <a:t>Decision tree</a:t>
            </a:r>
            <a:r>
              <a:rPr lang="en-US" sz="2400" dirty="0"/>
              <a:t>:</a:t>
            </a:r>
          </a:p>
          <a:p>
            <a:pPr marL="457189" lvl="1" indent="0">
              <a:buNone/>
            </a:pPr>
            <a:r>
              <a:rPr lang="en-US" sz="2400" dirty="0"/>
              <a:t>{ </a:t>
            </a:r>
          </a:p>
          <a:p>
            <a:pPr marL="457189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max_depth</a:t>
            </a:r>
            <a:r>
              <a:rPr lang="en-US" sz="2400" dirty="0"/>
              <a:t>: [5, 10, 50, 100, 250],</a:t>
            </a:r>
          </a:p>
          <a:p>
            <a:pPr marL="457189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min_samples_leaf</a:t>
            </a:r>
            <a:r>
              <a:rPr lang="en-US" sz="2400" dirty="0"/>
              <a:t>: [15, 20, 25],</a:t>
            </a:r>
          </a:p>
          <a:p>
            <a:pPr marL="457189" lvl="1" indent="0">
              <a:buNone/>
            </a:pPr>
            <a:r>
              <a:rPr lang="en-US" sz="2400" dirty="0"/>
              <a:t>       criterion: [“</a:t>
            </a:r>
            <a:r>
              <a:rPr lang="en-US" sz="2400" dirty="0" err="1"/>
              <a:t>gini</a:t>
            </a:r>
            <a:r>
              <a:rPr lang="en-US" sz="2400" dirty="0"/>
              <a:t>”, “entropy”]		</a:t>
            </a:r>
          </a:p>
          <a:p>
            <a:pPr marL="457189" lvl="1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ABC7645-BCCC-CD48-B1BD-E9F0FADC3689}"/>
              </a:ext>
            </a:extLst>
          </p:cNvPr>
          <p:cNvSpPr/>
          <p:nvPr/>
        </p:nvSpPr>
        <p:spPr>
          <a:xfrm>
            <a:off x="6939698" y="3726542"/>
            <a:ext cx="330200" cy="172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B6C37-E587-9941-B62B-FB10B5C77F0E}"/>
              </a:ext>
            </a:extLst>
          </p:cNvPr>
          <p:cNvSpPr txBox="1"/>
          <p:nvPr/>
        </p:nvSpPr>
        <p:spPr>
          <a:xfrm>
            <a:off x="7104720" y="3308518"/>
            <a:ext cx="503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Total hyperparameters combinations 5 x 3 x 2 = 30: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78B58-0DFB-A94B-9B22-14EE12D93FD8}"/>
              </a:ext>
            </a:extLst>
          </p:cNvPr>
          <p:cNvSpPr txBox="1"/>
          <p:nvPr/>
        </p:nvSpPr>
        <p:spPr>
          <a:xfrm>
            <a:off x="8985405" y="4282360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15,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020A0-F82E-9348-93C8-EAAA560E7299}"/>
              </a:ext>
            </a:extLst>
          </p:cNvPr>
          <p:cNvSpPr txBox="1"/>
          <p:nvPr/>
        </p:nvSpPr>
        <p:spPr>
          <a:xfrm>
            <a:off x="9372445" y="512850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EFE0-D4D0-F740-8C7D-2484E1979519}"/>
              </a:ext>
            </a:extLst>
          </p:cNvPr>
          <p:cNvSpPr txBox="1"/>
          <p:nvPr/>
        </p:nvSpPr>
        <p:spPr>
          <a:xfrm>
            <a:off x="8985405" y="4581941"/>
            <a:ext cx="15113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20,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FAC18-B1DA-2946-A262-F0006EA7CDB4}"/>
              </a:ext>
            </a:extLst>
          </p:cNvPr>
          <p:cNvSpPr txBox="1"/>
          <p:nvPr/>
        </p:nvSpPr>
        <p:spPr>
          <a:xfrm>
            <a:off x="8985405" y="4893344"/>
            <a:ext cx="15113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25,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1049145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Randomized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240700" cy="4599628"/>
          </a:xfrm>
        </p:spPr>
        <p:txBody>
          <a:bodyPr/>
          <a:lstStyle/>
          <a:p>
            <a:r>
              <a:rPr lang="en-US" sz="2800" dirty="0"/>
              <a:t>Instead of trying every possible combination, </a:t>
            </a:r>
            <a:r>
              <a:rPr lang="en-US" sz="2800" b="1" dirty="0">
                <a:solidFill>
                  <a:schemeClr val="accent6"/>
                </a:solidFill>
              </a:rPr>
              <a:t>Randomized Search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chooses a random set of values and only try those.  </a:t>
            </a:r>
          </a:p>
          <a:p>
            <a:r>
              <a:rPr lang="en-US" sz="2800" dirty="0"/>
              <a:t>Randomized search can also use distributions to sample hyperparameters from.</a:t>
            </a:r>
          </a:p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D36C3-990E-A54F-A3E8-999B04121145}"/>
              </a:ext>
            </a:extLst>
          </p:cNvPr>
          <p:cNvSpPr/>
          <p:nvPr/>
        </p:nvSpPr>
        <p:spPr>
          <a:xfrm>
            <a:off x="2886061" y="3329761"/>
            <a:ext cx="6416701" cy="2606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3CCC2-CCB6-884A-83BB-152FF11ECB0C}"/>
              </a:ext>
            </a:extLst>
          </p:cNvPr>
          <p:cNvCxnSpPr>
            <a:cxnSpLocks/>
            <a:stCxn id="17" idx="2"/>
            <a:endCxn id="17" idx="0"/>
          </p:cNvCxnSpPr>
          <p:nvPr/>
        </p:nvCxnSpPr>
        <p:spPr>
          <a:xfrm flipV="1">
            <a:off x="6094412" y="3329761"/>
            <a:ext cx="0" cy="2606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E3A540-B2A1-564B-96A1-9537B1CD708B}"/>
              </a:ext>
            </a:extLst>
          </p:cNvPr>
          <p:cNvCxnSpPr/>
          <p:nvPr/>
        </p:nvCxnSpPr>
        <p:spPr>
          <a:xfrm>
            <a:off x="2886061" y="3697357"/>
            <a:ext cx="64167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F0A1B1-82A4-C04A-9EF5-D1A3CD538A28}"/>
              </a:ext>
            </a:extLst>
          </p:cNvPr>
          <p:cNvSpPr txBox="1"/>
          <p:nvPr/>
        </p:nvSpPr>
        <p:spPr>
          <a:xfrm>
            <a:off x="3851738" y="3363461"/>
            <a:ext cx="127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Grid Search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905F39-4628-0240-B7D7-6C3D5F79CD1F}"/>
              </a:ext>
            </a:extLst>
          </p:cNvPr>
          <p:cNvSpPr txBox="1"/>
          <p:nvPr/>
        </p:nvSpPr>
        <p:spPr>
          <a:xfrm>
            <a:off x="6654517" y="3371860"/>
            <a:ext cx="195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Randomized Search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BD456-89D4-8F49-BA80-30465BCF872C}"/>
              </a:ext>
            </a:extLst>
          </p:cNvPr>
          <p:cNvSpPr txBox="1"/>
          <p:nvPr/>
        </p:nvSpPr>
        <p:spPr>
          <a:xfrm>
            <a:off x="3572694" y="5461127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1F60B-8C1E-6443-920B-3F1F3D09DC95}"/>
              </a:ext>
            </a:extLst>
          </p:cNvPr>
          <p:cNvSpPr txBox="1"/>
          <p:nvPr/>
        </p:nvSpPr>
        <p:spPr>
          <a:xfrm rot="16200000">
            <a:off x="2595854" y="4537381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2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83B5D72-F581-014D-837F-303D085C6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09670"/>
              </p:ext>
            </p:extLst>
          </p:nvPr>
        </p:nvGraphicFramePr>
        <p:xfrm>
          <a:off x="3620097" y="3937127"/>
          <a:ext cx="153619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AFDD2294-4319-DB4D-99D5-105EA3D1DF3F}"/>
              </a:ext>
            </a:extLst>
          </p:cNvPr>
          <p:cNvSpPr/>
          <p:nvPr/>
        </p:nvSpPr>
        <p:spPr>
          <a:xfrm>
            <a:off x="4326961" y="50203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B813D7-E977-434F-9C8E-9C57B4017C8A}"/>
              </a:ext>
            </a:extLst>
          </p:cNvPr>
          <p:cNvSpPr/>
          <p:nvPr/>
        </p:nvSpPr>
        <p:spPr>
          <a:xfrm>
            <a:off x="3938581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E2070F-D8C3-9A4E-BF8C-526C58074126}"/>
              </a:ext>
            </a:extLst>
          </p:cNvPr>
          <p:cNvSpPr/>
          <p:nvPr/>
        </p:nvSpPr>
        <p:spPr>
          <a:xfrm>
            <a:off x="4711654" y="424636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72D1D75-5A87-8D43-B60D-39986E9DDEFC}"/>
              </a:ext>
            </a:extLst>
          </p:cNvPr>
          <p:cNvSpPr/>
          <p:nvPr/>
        </p:nvSpPr>
        <p:spPr>
          <a:xfrm>
            <a:off x="4704955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BDDA4-7C57-7043-B8DC-999C8C0893B2}"/>
              </a:ext>
            </a:extLst>
          </p:cNvPr>
          <p:cNvSpPr txBox="1"/>
          <p:nvPr/>
        </p:nvSpPr>
        <p:spPr>
          <a:xfrm>
            <a:off x="6828449" y="5461127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D4DBE-9CF3-0746-B352-AD51AB775DB0}"/>
              </a:ext>
            </a:extLst>
          </p:cNvPr>
          <p:cNvSpPr txBox="1"/>
          <p:nvPr/>
        </p:nvSpPr>
        <p:spPr>
          <a:xfrm rot="16200000">
            <a:off x="5851609" y="4537381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2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5CB3D4A-F2C1-0E45-88BC-66A7FE417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01623"/>
              </p:ext>
            </p:extLst>
          </p:nvPr>
        </p:nvGraphicFramePr>
        <p:xfrm>
          <a:off x="6875852" y="3937127"/>
          <a:ext cx="153619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44" name="Oval 43">
            <a:extLst>
              <a:ext uri="{FF2B5EF4-FFF2-40B4-BE49-F238E27FC236}">
                <a16:creationId xmlns:a16="http://schemas.microsoft.com/office/drawing/2014/main" id="{0B39FB61-C81B-3A4D-8B01-544F401EF3F2}"/>
              </a:ext>
            </a:extLst>
          </p:cNvPr>
          <p:cNvSpPr/>
          <p:nvPr/>
        </p:nvSpPr>
        <p:spPr>
          <a:xfrm>
            <a:off x="7218924" y="527379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9EBCCB-A541-6949-B2B5-FB7159247EBD}"/>
              </a:ext>
            </a:extLst>
          </p:cNvPr>
          <p:cNvSpPr/>
          <p:nvPr/>
        </p:nvSpPr>
        <p:spPr>
          <a:xfrm>
            <a:off x="7906210" y="447300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340A3E-E4AD-FE4E-BD00-EF3F3475733F}"/>
              </a:ext>
            </a:extLst>
          </p:cNvPr>
          <p:cNvSpPr/>
          <p:nvPr/>
        </p:nvSpPr>
        <p:spPr>
          <a:xfrm>
            <a:off x="7452880" y="407523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57C24E-B93B-D94D-AA78-FA4F9EA0368E}"/>
              </a:ext>
            </a:extLst>
          </p:cNvPr>
          <p:cNvSpPr/>
          <p:nvPr/>
        </p:nvSpPr>
        <p:spPr>
          <a:xfrm>
            <a:off x="8217686" y="407523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A0704F-1662-B14E-A4F4-54AC53C8F0D7}"/>
              </a:ext>
            </a:extLst>
          </p:cNvPr>
          <p:cNvSpPr/>
          <p:nvPr/>
        </p:nvSpPr>
        <p:spPr>
          <a:xfrm>
            <a:off x="7749008" y="474802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57AE56F-7729-4340-B291-1C3D4276CAFB}"/>
              </a:ext>
            </a:extLst>
          </p:cNvPr>
          <p:cNvSpPr/>
          <p:nvPr/>
        </p:nvSpPr>
        <p:spPr>
          <a:xfrm>
            <a:off x="7287504" y="446643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8A888A7-B771-A548-BF84-2303462C947F}"/>
              </a:ext>
            </a:extLst>
          </p:cNvPr>
          <p:cNvSpPr/>
          <p:nvPr/>
        </p:nvSpPr>
        <p:spPr>
          <a:xfrm>
            <a:off x="4326961" y="424715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1790916-7FF5-3B48-BD9E-3704F5CF5C0F}"/>
              </a:ext>
            </a:extLst>
          </p:cNvPr>
          <p:cNvSpPr/>
          <p:nvPr/>
        </p:nvSpPr>
        <p:spPr>
          <a:xfrm>
            <a:off x="3938581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7300B9-3B76-1C4F-814F-19CD3031BEE8}"/>
              </a:ext>
            </a:extLst>
          </p:cNvPr>
          <p:cNvSpPr/>
          <p:nvPr/>
        </p:nvSpPr>
        <p:spPr>
          <a:xfrm>
            <a:off x="4318802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39768D-1768-F649-803B-3A93DE804601}"/>
              </a:ext>
            </a:extLst>
          </p:cNvPr>
          <p:cNvSpPr/>
          <p:nvPr/>
        </p:nvSpPr>
        <p:spPr>
          <a:xfrm>
            <a:off x="4695581" y="386644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273F7-F9DF-884F-9A31-31FDC22F612E}"/>
              </a:ext>
            </a:extLst>
          </p:cNvPr>
          <p:cNvSpPr/>
          <p:nvPr/>
        </p:nvSpPr>
        <p:spPr>
          <a:xfrm>
            <a:off x="5083903" y="3867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DA2693-9E23-764A-90EB-DDB0FBB41474}"/>
              </a:ext>
            </a:extLst>
          </p:cNvPr>
          <p:cNvSpPr/>
          <p:nvPr/>
        </p:nvSpPr>
        <p:spPr>
          <a:xfrm>
            <a:off x="3554084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9CEA135-B855-E34B-BFE2-8AF09BAE9A4C}"/>
              </a:ext>
            </a:extLst>
          </p:cNvPr>
          <p:cNvSpPr/>
          <p:nvPr/>
        </p:nvSpPr>
        <p:spPr>
          <a:xfrm>
            <a:off x="5083903" y="424555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CD511D3-C738-F34E-880D-9BD8A79D3A76}"/>
              </a:ext>
            </a:extLst>
          </p:cNvPr>
          <p:cNvSpPr/>
          <p:nvPr/>
        </p:nvSpPr>
        <p:spPr>
          <a:xfrm>
            <a:off x="5083903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D427B1B-F414-9440-A95E-8D4EBC870A83}"/>
              </a:ext>
            </a:extLst>
          </p:cNvPr>
          <p:cNvSpPr/>
          <p:nvPr/>
        </p:nvSpPr>
        <p:spPr>
          <a:xfrm>
            <a:off x="5083903" y="501772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4FF2A1-53DF-924C-921C-E9C89E66A05B}"/>
              </a:ext>
            </a:extLst>
          </p:cNvPr>
          <p:cNvSpPr/>
          <p:nvPr/>
        </p:nvSpPr>
        <p:spPr>
          <a:xfrm>
            <a:off x="5083903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2E95A8-294B-CB41-8C5A-A0FF3FCC788E}"/>
              </a:ext>
            </a:extLst>
          </p:cNvPr>
          <p:cNvSpPr/>
          <p:nvPr/>
        </p:nvSpPr>
        <p:spPr>
          <a:xfrm>
            <a:off x="4320566" y="461938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75E2F2C-1AA2-024F-AD4F-54728A45EE1E}"/>
              </a:ext>
            </a:extLst>
          </p:cNvPr>
          <p:cNvSpPr/>
          <p:nvPr/>
        </p:nvSpPr>
        <p:spPr>
          <a:xfrm>
            <a:off x="4315247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4725EF-2C55-2343-8B7F-4A5EB2E01AD9}"/>
              </a:ext>
            </a:extLst>
          </p:cNvPr>
          <p:cNvSpPr/>
          <p:nvPr/>
        </p:nvSpPr>
        <p:spPr>
          <a:xfrm>
            <a:off x="4707405" y="502005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61F538-32CF-A74D-BC09-557B8E469C9A}"/>
              </a:ext>
            </a:extLst>
          </p:cNvPr>
          <p:cNvSpPr/>
          <p:nvPr/>
        </p:nvSpPr>
        <p:spPr>
          <a:xfrm>
            <a:off x="3938581" y="4242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088A891-9FDA-6F46-BA1A-7575BDA317EC}"/>
              </a:ext>
            </a:extLst>
          </p:cNvPr>
          <p:cNvSpPr/>
          <p:nvPr/>
        </p:nvSpPr>
        <p:spPr>
          <a:xfrm>
            <a:off x="3557572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1408452-CD6C-524B-9EA8-F53B44212B49}"/>
              </a:ext>
            </a:extLst>
          </p:cNvPr>
          <p:cNvSpPr/>
          <p:nvPr/>
        </p:nvSpPr>
        <p:spPr>
          <a:xfrm>
            <a:off x="3557572" y="4242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F071C87-568D-5745-B0BF-CA32A37578FD}"/>
              </a:ext>
            </a:extLst>
          </p:cNvPr>
          <p:cNvSpPr/>
          <p:nvPr/>
        </p:nvSpPr>
        <p:spPr>
          <a:xfrm>
            <a:off x="3551517" y="501840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F648DB6-DB00-4D4D-AC63-95E88659EA66}"/>
              </a:ext>
            </a:extLst>
          </p:cNvPr>
          <p:cNvSpPr/>
          <p:nvPr/>
        </p:nvSpPr>
        <p:spPr>
          <a:xfrm>
            <a:off x="3936647" y="501772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309876-1294-FA47-9D25-B5AC6E87C808}"/>
              </a:ext>
            </a:extLst>
          </p:cNvPr>
          <p:cNvSpPr/>
          <p:nvPr/>
        </p:nvSpPr>
        <p:spPr>
          <a:xfrm>
            <a:off x="3551517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B2380C-EA0E-3046-A0A1-BAF23E704ED3}"/>
              </a:ext>
            </a:extLst>
          </p:cNvPr>
          <p:cNvSpPr/>
          <p:nvPr/>
        </p:nvSpPr>
        <p:spPr>
          <a:xfrm>
            <a:off x="3943924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A0B110E-E579-BC4B-B275-49582CB0171F}"/>
              </a:ext>
            </a:extLst>
          </p:cNvPr>
          <p:cNvSpPr/>
          <p:nvPr/>
        </p:nvSpPr>
        <p:spPr>
          <a:xfrm>
            <a:off x="4704955" y="538276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C7884C4-44BC-2043-885E-6D1FC55E6D7E}"/>
              </a:ext>
            </a:extLst>
          </p:cNvPr>
          <p:cNvSpPr/>
          <p:nvPr/>
        </p:nvSpPr>
        <p:spPr>
          <a:xfrm>
            <a:off x="8149106" y="518313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66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Cross-Validation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Cross Validation </a:t>
            </a:r>
            <a:r>
              <a:rPr lang="en-US" sz="2800" dirty="0"/>
              <a:t>is a validation technique to see how well a trained model generalizes to an independent test set.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Hold-out method:</a:t>
            </a:r>
            <a:r>
              <a:rPr lang="en-US" sz="2800" dirty="0"/>
              <a:t> We keep a hold-out sample and use it to test the model (single hold-out sample).</a:t>
            </a:r>
          </a:p>
          <a:p>
            <a:r>
              <a:rPr lang="en-US" sz="2800" dirty="0">
                <a:solidFill>
                  <a:srgbClr val="00B050"/>
                </a:solidFill>
              </a:rPr>
              <a:t>K-fold cross-validation: </a:t>
            </a:r>
            <a:r>
              <a:rPr lang="en-US" sz="2800" dirty="0"/>
              <a:t>Use “K” hold-out samples to train the model “K” times without using the hold-out samples (multiple hold-outs)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61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5-fold Cross-Validation -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503EC1-6FBD-5042-91F8-A6915CC1B13C}"/>
              </a:ext>
            </a:extLst>
          </p:cNvPr>
          <p:cNvGrpSpPr/>
          <p:nvPr/>
        </p:nvGrpSpPr>
        <p:grpSpPr>
          <a:xfrm>
            <a:off x="605849" y="1717093"/>
            <a:ext cx="4783115" cy="3946444"/>
            <a:chOff x="771227" y="4824343"/>
            <a:chExt cx="4783115" cy="3946444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4704BA-E93A-3743-A215-58034FEA1E62}"/>
                </a:ext>
              </a:extLst>
            </p:cNvPr>
            <p:cNvSpPr/>
            <p:nvPr/>
          </p:nvSpPr>
          <p:spPr>
            <a:xfrm>
              <a:off x="2979693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841237D-3E30-AE42-B906-0CF86AAEA49C}"/>
                </a:ext>
              </a:extLst>
            </p:cNvPr>
            <p:cNvSpPr/>
            <p:nvPr/>
          </p:nvSpPr>
          <p:spPr>
            <a:xfrm>
              <a:off x="315828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36A6ABC-8F44-F64D-8694-56B0D760925E}"/>
                </a:ext>
              </a:extLst>
            </p:cNvPr>
            <p:cNvSpPr/>
            <p:nvPr/>
          </p:nvSpPr>
          <p:spPr>
            <a:xfrm>
              <a:off x="333688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A9F6217-7710-A344-B823-48816612E03D}"/>
                </a:ext>
              </a:extLst>
            </p:cNvPr>
            <p:cNvSpPr/>
            <p:nvPr/>
          </p:nvSpPr>
          <p:spPr>
            <a:xfrm>
              <a:off x="351547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179E14B-E0DE-0142-A1FF-F63F26B628CA}"/>
                </a:ext>
              </a:extLst>
            </p:cNvPr>
            <p:cNvSpPr/>
            <p:nvPr/>
          </p:nvSpPr>
          <p:spPr>
            <a:xfrm>
              <a:off x="369764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353095D-93A9-8641-AFF1-430FFB5D7840}"/>
                </a:ext>
              </a:extLst>
            </p:cNvPr>
            <p:cNvSpPr/>
            <p:nvPr/>
          </p:nvSpPr>
          <p:spPr>
            <a:xfrm>
              <a:off x="387980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7CDFDC8-662B-A74E-8A0B-4EF372A7EC38}"/>
                </a:ext>
              </a:extLst>
            </p:cNvPr>
            <p:cNvSpPr/>
            <p:nvPr/>
          </p:nvSpPr>
          <p:spPr>
            <a:xfrm>
              <a:off x="4058401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790AF21-0480-3A42-A26D-0F4717F8D637}"/>
                </a:ext>
              </a:extLst>
            </p:cNvPr>
            <p:cNvSpPr/>
            <p:nvPr/>
          </p:nvSpPr>
          <p:spPr>
            <a:xfrm>
              <a:off x="423699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68F30A2-CE8B-1F4C-AEAB-390B37D7B8AE}"/>
                </a:ext>
              </a:extLst>
            </p:cNvPr>
            <p:cNvSpPr/>
            <p:nvPr/>
          </p:nvSpPr>
          <p:spPr>
            <a:xfrm>
              <a:off x="280109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6D7E840-0540-CD48-8450-FDDACD2CD20C}"/>
                </a:ext>
              </a:extLst>
            </p:cNvPr>
            <p:cNvSpPr/>
            <p:nvPr/>
          </p:nvSpPr>
          <p:spPr>
            <a:xfrm>
              <a:off x="2618933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82EE66D-D769-774D-A1E1-7A53C165C697}"/>
                </a:ext>
              </a:extLst>
            </p:cNvPr>
            <p:cNvSpPr/>
            <p:nvPr/>
          </p:nvSpPr>
          <p:spPr>
            <a:xfrm>
              <a:off x="243676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05308F2-A5CA-734E-8554-01A805E3A5EB}"/>
                </a:ext>
              </a:extLst>
            </p:cNvPr>
            <p:cNvSpPr/>
            <p:nvPr/>
          </p:nvSpPr>
          <p:spPr>
            <a:xfrm>
              <a:off x="225460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BC7680D-DCD0-CF43-91E5-F63B99537ED3}"/>
                </a:ext>
              </a:extLst>
            </p:cNvPr>
            <p:cNvSpPr/>
            <p:nvPr/>
          </p:nvSpPr>
          <p:spPr>
            <a:xfrm>
              <a:off x="207243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765964-8622-0A46-9055-03B2FAB2E6A5}"/>
                </a:ext>
              </a:extLst>
            </p:cNvPr>
            <p:cNvSpPr/>
            <p:nvPr/>
          </p:nvSpPr>
          <p:spPr>
            <a:xfrm>
              <a:off x="441558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EAA290D-1F15-3E44-9C44-5F479F00E098}"/>
                </a:ext>
              </a:extLst>
            </p:cNvPr>
            <p:cNvSpPr/>
            <p:nvPr/>
          </p:nvSpPr>
          <p:spPr>
            <a:xfrm>
              <a:off x="4594183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DDE73FE-302C-2441-9FF5-E3BAF3A13CF7}"/>
                </a:ext>
              </a:extLst>
            </p:cNvPr>
            <p:cNvSpPr/>
            <p:nvPr/>
          </p:nvSpPr>
          <p:spPr>
            <a:xfrm>
              <a:off x="477277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220523F-A8B0-EE4A-B530-4B04B6914467}"/>
                </a:ext>
              </a:extLst>
            </p:cNvPr>
            <p:cNvSpPr/>
            <p:nvPr/>
          </p:nvSpPr>
          <p:spPr>
            <a:xfrm>
              <a:off x="4951371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39E8C97-6826-4041-B5DA-0F4C7E41274F}"/>
                </a:ext>
              </a:extLst>
            </p:cNvPr>
            <p:cNvSpPr/>
            <p:nvPr/>
          </p:nvSpPr>
          <p:spPr>
            <a:xfrm>
              <a:off x="512996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E7B4A5D-1A1D-2744-923A-FF426F9B242D}"/>
                </a:ext>
              </a:extLst>
            </p:cNvPr>
            <p:cNvSpPr/>
            <p:nvPr/>
          </p:nvSpPr>
          <p:spPr>
            <a:xfrm>
              <a:off x="189026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7387D4-DD53-1C49-8B2C-50907AB6C466}"/>
                </a:ext>
              </a:extLst>
            </p:cNvPr>
            <p:cNvSpPr/>
            <p:nvPr/>
          </p:nvSpPr>
          <p:spPr>
            <a:xfrm>
              <a:off x="170274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ight Brace 156">
              <a:extLst>
                <a:ext uri="{FF2B5EF4-FFF2-40B4-BE49-F238E27FC236}">
                  <a16:creationId xmlns:a16="http://schemas.microsoft.com/office/drawing/2014/main" id="{A185AA45-491D-DA4E-ACD6-D9A393725A24}"/>
                </a:ext>
              </a:extLst>
            </p:cNvPr>
            <p:cNvSpPr/>
            <p:nvPr/>
          </p:nvSpPr>
          <p:spPr>
            <a:xfrm rot="5400000">
              <a:off x="1975101" y="4850729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C61487-0EE4-6A49-8761-BF96D4860097}"/>
                </a:ext>
              </a:extLst>
            </p:cNvPr>
            <p:cNvSpPr/>
            <p:nvPr/>
          </p:nvSpPr>
          <p:spPr>
            <a:xfrm>
              <a:off x="2969872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C7F82EC-5235-6846-AD74-BB259EEC34F6}"/>
                </a:ext>
              </a:extLst>
            </p:cNvPr>
            <p:cNvSpPr/>
            <p:nvPr/>
          </p:nvSpPr>
          <p:spPr>
            <a:xfrm>
              <a:off x="314846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3D5552F-C666-BF4B-A9B1-DF8BC01EE058}"/>
                </a:ext>
              </a:extLst>
            </p:cNvPr>
            <p:cNvSpPr/>
            <p:nvPr/>
          </p:nvSpPr>
          <p:spPr>
            <a:xfrm>
              <a:off x="332706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DC0B179-1EED-BD4A-BC9D-DEF66C957BCB}"/>
                </a:ext>
              </a:extLst>
            </p:cNvPr>
            <p:cNvSpPr/>
            <p:nvPr/>
          </p:nvSpPr>
          <p:spPr>
            <a:xfrm>
              <a:off x="350565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34692D3-2C48-1848-96AB-1846C04BCA71}"/>
                </a:ext>
              </a:extLst>
            </p:cNvPr>
            <p:cNvSpPr/>
            <p:nvPr/>
          </p:nvSpPr>
          <p:spPr>
            <a:xfrm>
              <a:off x="368782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B7D08E0-F48E-0B45-8590-6C9F1EAADDA6}"/>
                </a:ext>
              </a:extLst>
            </p:cNvPr>
            <p:cNvSpPr/>
            <p:nvPr/>
          </p:nvSpPr>
          <p:spPr>
            <a:xfrm>
              <a:off x="386998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13AE067-7112-024A-98EB-FCDF4452073F}"/>
                </a:ext>
              </a:extLst>
            </p:cNvPr>
            <p:cNvSpPr/>
            <p:nvPr/>
          </p:nvSpPr>
          <p:spPr>
            <a:xfrm>
              <a:off x="4048580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11B97DF-14DA-AD41-A380-8B917AC28226}"/>
                </a:ext>
              </a:extLst>
            </p:cNvPr>
            <p:cNvSpPr/>
            <p:nvPr/>
          </p:nvSpPr>
          <p:spPr>
            <a:xfrm>
              <a:off x="422717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9A4A673-65CC-DC48-8896-997B2E53FCF1}"/>
                </a:ext>
              </a:extLst>
            </p:cNvPr>
            <p:cNvSpPr/>
            <p:nvPr/>
          </p:nvSpPr>
          <p:spPr>
            <a:xfrm>
              <a:off x="279127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12D8622-FDD0-724D-8BCC-8DA3684B0871}"/>
                </a:ext>
              </a:extLst>
            </p:cNvPr>
            <p:cNvSpPr/>
            <p:nvPr/>
          </p:nvSpPr>
          <p:spPr>
            <a:xfrm>
              <a:off x="2609112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D0BF470-F391-CB4B-8915-C7B12B5D0BD0}"/>
                </a:ext>
              </a:extLst>
            </p:cNvPr>
            <p:cNvSpPr/>
            <p:nvPr/>
          </p:nvSpPr>
          <p:spPr>
            <a:xfrm>
              <a:off x="242694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9E6ACBE-6E69-EB47-8AF1-5A09DB4091F5}"/>
                </a:ext>
              </a:extLst>
            </p:cNvPr>
            <p:cNvSpPr/>
            <p:nvPr/>
          </p:nvSpPr>
          <p:spPr>
            <a:xfrm>
              <a:off x="224478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6F8EA9D-C699-5941-9ADC-429B90AC2454}"/>
                </a:ext>
              </a:extLst>
            </p:cNvPr>
            <p:cNvSpPr/>
            <p:nvPr/>
          </p:nvSpPr>
          <p:spPr>
            <a:xfrm>
              <a:off x="206261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1FFE25D-1EF8-534D-8AEF-7D6A62D7C30F}"/>
                </a:ext>
              </a:extLst>
            </p:cNvPr>
            <p:cNvSpPr/>
            <p:nvPr/>
          </p:nvSpPr>
          <p:spPr>
            <a:xfrm>
              <a:off x="440576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6688BE-C6BD-5F44-87A9-03A2E4438E31}"/>
                </a:ext>
              </a:extLst>
            </p:cNvPr>
            <p:cNvSpPr/>
            <p:nvPr/>
          </p:nvSpPr>
          <p:spPr>
            <a:xfrm>
              <a:off x="4584362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F3069E9-C7E3-7447-937C-D13459919FBA}"/>
                </a:ext>
              </a:extLst>
            </p:cNvPr>
            <p:cNvSpPr/>
            <p:nvPr/>
          </p:nvSpPr>
          <p:spPr>
            <a:xfrm>
              <a:off x="476295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984C52F-EB65-C848-A3A2-09BA0DFBA38A}"/>
                </a:ext>
              </a:extLst>
            </p:cNvPr>
            <p:cNvSpPr/>
            <p:nvPr/>
          </p:nvSpPr>
          <p:spPr>
            <a:xfrm>
              <a:off x="4941550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354D016-D91F-C344-A4AA-1117934E71C7}"/>
                </a:ext>
              </a:extLst>
            </p:cNvPr>
            <p:cNvSpPr/>
            <p:nvPr/>
          </p:nvSpPr>
          <p:spPr>
            <a:xfrm>
              <a:off x="512014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58BDEB1-3725-3A4F-A9A2-A9608217A2D6}"/>
                </a:ext>
              </a:extLst>
            </p:cNvPr>
            <p:cNvSpPr/>
            <p:nvPr/>
          </p:nvSpPr>
          <p:spPr>
            <a:xfrm>
              <a:off x="188044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DA4853A-3415-2145-92FC-52A3BE584473}"/>
                </a:ext>
              </a:extLst>
            </p:cNvPr>
            <p:cNvSpPr/>
            <p:nvPr/>
          </p:nvSpPr>
          <p:spPr>
            <a:xfrm>
              <a:off x="169292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ight Brace 177">
              <a:extLst>
                <a:ext uri="{FF2B5EF4-FFF2-40B4-BE49-F238E27FC236}">
                  <a16:creationId xmlns:a16="http://schemas.microsoft.com/office/drawing/2014/main" id="{48FA871A-ACB9-C44B-A5C1-FAA0A1DB649C}"/>
                </a:ext>
              </a:extLst>
            </p:cNvPr>
            <p:cNvSpPr/>
            <p:nvPr/>
          </p:nvSpPr>
          <p:spPr>
            <a:xfrm rot="5400000">
              <a:off x="2686800" y="5604244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F79E985-1A5D-7C4F-8E72-C930640C7CE7}"/>
                </a:ext>
              </a:extLst>
            </p:cNvPr>
            <p:cNvSpPr/>
            <p:nvPr/>
          </p:nvSpPr>
          <p:spPr>
            <a:xfrm>
              <a:off x="2976121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9C3E10F-01D5-F849-8226-9FB0B203EEF7}"/>
                </a:ext>
              </a:extLst>
            </p:cNvPr>
            <p:cNvSpPr/>
            <p:nvPr/>
          </p:nvSpPr>
          <p:spPr>
            <a:xfrm>
              <a:off x="315471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05623A4-9F09-504E-9952-A0605D57A11B}"/>
                </a:ext>
              </a:extLst>
            </p:cNvPr>
            <p:cNvSpPr/>
            <p:nvPr/>
          </p:nvSpPr>
          <p:spPr>
            <a:xfrm>
              <a:off x="333330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BB679F0-B2C9-4549-BB23-2D45C7F6372E}"/>
                </a:ext>
              </a:extLst>
            </p:cNvPr>
            <p:cNvSpPr/>
            <p:nvPr/>
          </p:nvSpPr>
          <p:spPr>
            <a:xfrm>
              <a:off x="351190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71A03E-47D7-A742-B6FA-BF7DD54EEFE2}"/>
                </a:ext>
              </a:extLst>
            </p:cNvPr>
            <p:cNvSpPr/>
            <p:nvPr/>
          </p:nvSpPr>
          <p:spPr>
            <a:xfrm>
              <a:off x="369406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3AA273E-3B50-FD44-8C7F-CCF268F4489B}"/>
                </a:ext>
              </a:extLst>
            </p:cNvPr>
            <p:cNvSpPr/>
            <p:nvPr/>
          </p:nvSpPr>
          <p:spPr>
            <a:xfrm>
              <a:off x="387623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60B4AF4-3B38-9649-ACC2-86062065E957}"/>
                </a:ext>
              </a:extLst>
            </p:cNvPr>
            <p:cNvSpPr/>
            <p:nvPr/>
          </p:nvSpPr>
          <p:spPr>
            <a:xfrm>
              <a:off x="4054829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863720F-FAB5-0940-9709-40549E649EFE}"/>
                </a:ext>
              </a:extLst>
            </p:cNvPr>
            <p:cNvSpPr/>
            <p:nvPr/>
          </p:nvSpPr>
          <p:spPr>
            <a:xfrm>
              <a:off x="423342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C9B6465-BB05-E94D-9FDF-9810F5CFA6C9}"/>
                </a:ext>
              </a:extLst>
            </p:cNvPr>
            <p:cNvSpPr/>
            <p:nvPr/>
          </p:nvSpPr>
          <p:spPr>
            <a:xfrm>
              <a:off x="279752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A49948E-AE11-0B4C-AE22-1AE0208591E7}"/>
                </a:ext>
              </a:extLst>
            </p:cNvPr>
            <p:cNvSpPr/>
            <p:nvPr/>
          </p:nvSpPr>
          <p:spPr>
            <a:xfrm>
              <a:off x="2615361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BE51D5D-E41E-BC4C-945D-2911264B35D3}"/>
                </a:ext>
              </a:extLst>
            </p:cNvPr>
            <p:cNvSpPr/>
            <p:nvPr/>
          </p:nvSpPr>
          <p:spPr>
            <a:xfrm>
              <a:off x="243319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D441F58-9441-BC4C-B075-D3AB13C8F847}"/>
                </a:ext>
              </a:extLst>
            </p:cNvPr>
            <p:cNvSpPr/>
            <p:nvPr/>
          </p:nvSpPr>
          <p:spPr>
            <a:xfrm>
              <a:off x="225102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C8C3692-E6F7-DC4D-B6C1-BA718295879D}"/>
                </a:ext>
              </a:extLst>
            </p:cNvPr>
            <p:cNvSpPr/>
            <p:nvPr/>
          </p:nvSpPr>
          <p:spPr>
            <a:xfrm>
              <a:off x="206886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02D2B97-D652-C943-A728-19CDBE01A8BE}"/>
                </a:ext>
              </a:extLst>
            </p:cNvPr>
            <p:cNvSpPr/>
            <p:nvPr/>
          </p:nvSpPr>
          <p:spPr>
            <a:xfrm>
              <a:off x="441201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19D313A-E3EE-2947-8F36-27DB1913A86B}"/>
                </a:ext>
              </a:extLst>
            </p:cNvPr>
            <p:cNvSpPr/>
            <p:nvPr/>
          </p:nvSpPr>
          <p:spPr>
            <a:xfrm>
              <a:off x="4590611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6A3BF27-DAAA-C545-82D4-034F4795D0FB}"/>
                </a:ext>
              </a:extLst>
            </p:cNvPr>
            <p:cNvSpPr/>
            <p:nvPr/>
          </p:nvSpPr>
          <p:spPr>
            <a:xfrm>
              <a:off x="476920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7E8C953-AE4F-204E-B045-72FB3D5F9384}"/>
                </a:ext>
              </a:extLst>
            </p:cNvPr>
            <p:cNvSpPr/>
            <p:nvPr/>
          </p:nvSpPr>
          <p:spPr>
            <a:xfrm>
              <a:off x="4947799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351D0F-5B71-F64E-8212-85D0AE6C7159}"/>
                </a:ext>
              </a:extLst>
            </p:cNvPr>
            <p:cNvSpPr/>
            <p:nvPr/>
          </p:nvSpPr>
          <p:spPr>
            <a:xfrm>
              <a:off x="512639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344FFED-DAFB-A544-B4C0-2D39CA3DA8C2}"/>
                </a:ext>
              </a:extLst>
            </p:cNvPr>
            <p:cNvSpPr/>
            <p:nvPr/>
          </p:nvSpPr>
          <p:spPr>
            <a:xfrm>
              <a:off x="188669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C948878-EE50-E749-9247-ABAB35EB1A80}"/>
                </a:ext>
              </a:extLst>
            </p:cNvPr>
            <p:cNvSpPr/>
            <p:nvPr/>
          </p:nvSpPr>
          <p:spPr>
            <a:xfrm>
              <a:off x="169917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76DE7E02-8F35-BD4D-9135-AE059783D42F}"/>
                </a:ext>
              </a:extLst>
            </p:cNvPr>
            <p:cNvSpPr/>
            <p:nvPr/>
          </p:nvSpPr>
          <p:spPr>
            <a:xfrm rot="5400000">
              <a:off x="3421713" y="6505473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3805237-DED8-6646-BCC4-49E684D6EB88}"/>
                </a:ext>
              </a:extLst>
            </p:cNvPr>
            <p:cNvSpPr/>
            <p:nvPr/>
          </p:nvSpPr>
          <p:spPr>
            <a:xfrm>
              <a:off x="2985942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BA857B5-4AAB-EF4F-8186-B54EBE1D1EEC}"/>
                </a:ext>
              </a:extLst>
            </p:cNvPr>
            <p:cNvSpPr/>
            <p:nvPr/>
          </p:nvSpPr>
          <p:spPr>
            <a:xfrm>
              <a:off x="316453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1D3AF6B-419D-D946-AA6A-FB5E2E388B85}"/>
                </a:ext>
              </a:extLst>
            </p:cNvPr>
            <p:cNvSpPr/>
            <p:nvPr/>
          </p:nvSpPr>
          <p:spPr>
            <a:xfrm>
              <a:off x="334313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C0B1BFC-B69F-CC41-B63B-4164138CE26A}"/>
                </a:ext>
              </a:extLst>
            </p:cNvPr>
            <p:cNvSpPr/>
            <p:nvPr/>
          </p:nvSpPr>
          <p:spPr>
            <a:xfrm>
              <a:off x="352172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B73F4AD-962F-9848-8735-7AD67747574C}"/>
                </a:ext>
              </a:extLst>
            </p:cNvPr>
            <p:cNvSpPr/>
            <p:nvPr/>
          </p:nvSpPr>
          <p:spPr>
            <a:xfrm>
              <a:off x="370389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8615BEE-3FE4-2141-BED1-49B03BF6ACE8}"/>
                </a:ext>
              </a:extLst>
            </p:cNvPr>
            <p:cNvSpPr/>
            <p:nvPr/>
          </p:nvSpPr>
          <p:spPr>
            <a:xfrm>
              <a:off x="388605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C93C0EC-6533-E547-B318-AD95220F2097}"/>
                </a:ext>
              </a:extLst>
            </p:cNvPr>
            <p:cNvSpPr/>
            <p:nvPr/>
          </p:nvSpPr>
          <p:spPr>
            <a:xfrm>
              <a:off x="4064650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0B3169A-14A1-3047-862B-260D45CDDBA6}"/>
                </a:ext>
              </a:extLst>
            </p:cNvPr>
            <p:cNvSpPr/>
            <p:nvPr/>
          </p:nvSpPr>
          <p:spPr>
            <a:xfrm>
              <a:off x="424324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12C5F57-5A31-CD4F-A081-2323C2CFED40}"/>
                </a:ext>
              </a:extLst>
            </p:cNvPr>
            <p:cNvSpPr/>
            <p:nvPr/>
          </p:nvSpPr>
          <p:spPr>
            <a:xfrm>
              <a:off x="280734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6003F1D-E604-244A-A1A6-71B7F504F25C}"/>
                </a:ext>
              </a:extLst>
            </p:cNvPr>
            <p:cNvSpPr/>
            <p:nvPr/>
          </p:nvSpPr>
          <p:spPr>
            <a:xfrm>
              <a:off x="2625182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514109E-9740-D641-B1FC-6D732B9B4632}"/>
                </a:ext>
              </a:extLst>
            </p:cNvPr>
            <p:cNvSpPr/>
            <p:nvPr/>
          </p:nvSpPr>
          <p:spPr>
            <a:xfrm>
              <a:off x="244301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4098EF1-6559-5C4B-8A33-8471370BD559}"/>
                </a:ext>
              </a:extLst>
            </p:cNvPr>
            <p:cNvSpPr/>
            <p:nvPr/>
          </p:nvSpPr>
          <p:spPr>
            <a:xfrm>
              <a:off x="226085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8A2F90C-0718-364F-9C48-715AC9227429}"/>
                </a:ext>
              </a:extLst>
            </p:cNvPr>
            <p:cNvSpPr/>
            <p:nvPr/>
          </p:nvSpPr>
          <p:spPr>
            <a:xfrm>
              <a:off x="207868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0F7FA04-6355-B34F-83FC-63ACB41E0B34}"/>
                </a:ext>
              </a:extLst>
            </p:cNvPr>
            <p:cNvSpPr/>
            <p:nvPr/>
          </p:nvSpPr>
          <p:spPr>
            <a:xfrm>
              <a:off x="442183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5F9CEC3-C89E-6140-88CA-0A502C4AE94C}"/>
                </a:ext>
              </a:extLst>
            </p:cNvPr>
            <p:cNvSpPr/>
            <p:nvPr/>
          </p:nvSpPr>
          <p:spPr>
            <a:xfrm>
              <a:off x="4600432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A3028B-0FFF-984B-885B-D85DD8ACFA71}"/>
                </a:ext>
              </a:extLst>
            </p:cNvPr>
            <p:cNvSpPr/>
            <p:nvPr/>
          </p:nvSpPr>
          <p:spPr>
            <a:xfrm>
              <a:off x="477902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93B73DF-886E-6A4B-92DD-2E82B5D97192}"/>
                </a:ext>
              </a:extLst>
            </p:cNvPr>
            <p:cNvSpPr/>
            <p:nvPr/>
          </p:nvSpPr>
          <p:spPr>
            <a:xfrm>
              <a:off x="4957620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575D4B1-EE04-1948-B89C-CB9FDC6BDA5E}"/>
                </a:ext>
              </a:extLst>
            </p:cNvPr>
            <p:cNvSpPr/>
            <p:nvPr/>
          </p:nvSpPr>
          <p:spPr>
            <a:xfrm>
              <a:off x="513621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6C8053F-80A8-654D-A5A2-CED9DD27DE6D}"/>
                </a:ext>
              </a:extLst>
            </p:cNvPr>
            <p:cNvSpPr/>
            <p:nvPr/>
          </p:nvSpPr>
          <p:spPr>
            <a:xfrm>
              <a:off x="189651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4020617-C6E9-0F47-A3EC-CE76AD035F04}"/>
                </a:ext>
              </a:extLst>
            </p:cNvPr>
            <p:cNvSpPr/>
            <p:nvPr/>
          </p:nvSpPr>
          <p:spPr>
            <a:xfrm>
              <a:off x="170899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ight Brace 219">
              <a:extLst>
                <a:ext uri="{FF2B5EF4-FFF2-40B4-BE49-F238E27FC236}">
                  <a16:creationId xmlns:a16="http://schemas.microsoft.com/office/drawing/2014/main" id="{2615C7A1-4658-1142-A78F-1D30BA9C3F6A}"/>
                </a:ext>
              </a:extLst>
            </p:cNvPr>
            <p:cNvSpPr/>
            <p:nvPr/>
          </p:nvSpPr>
          <p:spPr>
            <a:xfrm rot="5400000">
              <a:off x="4153054" y="7221729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EC6C101-EBEE-7847-BD23-6FBB9EFCB027}"/>
                </a:ext>
              </a:extLst>
            </p:cNvPr>
            <p:cNvSpPr/>
            <p:nvPr/>
          </p:nvSpPr>
          <p:spPr>
            <a:xfrm>
              <a:off x="2942634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5C2EBE-EE4A-BC4E-9F28-A8AA949BD437}"/>
                </a:ext>
              </a:extLst>
            </p:cNvPr>
            <p:cNvSpPr/>
            <p:nvPr/>
          </p:nvSpPr>
          <p:spPr>
            <a:xfrm>
              <a:off x="312122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056F4A3-1A69-154F-8427-891CA2A6E677}"/>
                </a:ext>
              </a:extLst>
            </p:cNvPr>
            <p:cNvSpPr/>
            <p:nvPr/>
          </p:nvSpPr>
          <p:spPr>
            <a:xfrm>
              <a:off x="329982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3CF90C9-86C0-934E-8D26-7077C1CCAEF7}"/>
                </a:ext>
              </a:extLst>
            </p:cNvPr>
            <p:cNvSpPr/>
            <p:nvPr/>
          </p:nvSpPr>
          <p:spPr>
            <a:xfrm>
              <a:off x="347841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DC8E31B-A68D-8F4C-BCD9-ADA3B258F785}"/>
                </a:ext>
              </a:extLst>
            </p:cNvPr>
            <p:cNvSpPr/>
            <p:nvPr/>
          </p:nvSpPr>
          <p:spPr>
            <a:xfrm>
              <a:off x="366058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C1E5BCAE-0F33-7A47-9D78-CD46A0757CF6}"/>
                </a:ext>
              </a:extLst>
            </p:cNvPr>
            <p:cNvSpPr/>
            <p:nvPr/>
          </p:nvSpPr>
          <p:spPr>
            <a:xfrm>
              <a:off x="384274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8C8944-3CF4-FB47-A3EF-8006F8B8B1BB}"/>
                </a:ext>
              </a:extLst>
            </p:cNvPr>
            <p:cNvSpPr/>
            <p:nvPr/>
          </p:nvSpPr>
          <p:spPr>
            <a:xfrm>
              <a:off x="4021342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8528A1A-1027-3B42-BCFA-2023728FB783}"/>
                </a:ext>
              </a:extLst>
            </p:cNvPr>
            <p:cNvSpPr/>
            <p:nvPr/>
          </p:nvSpPr>
          <p:spPr>
            <a:xfrm>
              <a:off x="419993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70B828C-95D9-DC4E-A6C0-3C4B3DF87958}"/>
                </a:ext>
              </a:extLst>
            </p:cNvPr>
            <p:cNvSpPr/>
            <p:nvPr/>
          </p:nvSpPr>
          <p:spPr>
            <a:xfrm>
              <a:off x="276404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DDB8F9B-0DC7-B64B-B685-8885605B9579}"/>
                </a:ext>
              </a:extLst>
            </p:cNvPr>
            <p:cNvSpPr/>
            <p:nvPr/>
          </p:nvSpPr>
          <p:spPr>
            <a:xfrm>
              <a:off x="2581874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60BC206C-46B3-1B49-8916-DF5C21EC9F29}"/>
                </a:ext>
              </a:extLst>
            </p:cNvPr>
            <p:cNvSpPr/>
            <p:nvPr/>
          </p:nvSpPr>
          <p:spPr>
            <a:xfrm>
              <a:off x="239970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EEFF17C-CF88-5845-BE57-79417CD4CCC0}"/>
                </a:ext>
              </a:extLst>
            </p:cNvPr>
            <p:cNvSpPr/>
            <p:nvPr/>
          </p:nvSpPr>
          <p:spPr>
            <a:xfrm>
              <a:off x="221754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F5CACFD-D071-474A-96F8-78E738EA1A35}"/>
                </a:ext>
              </a:extLst>
            </p:cNvPr>
            <p:cNvSpPr/>
            <p:nvPr/>
          </p:nvSpPr>
          <p:spPr>
            <a:xfrm>
              <a:off x="203537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3F270D5E-E5C4-8041-879C-79E2BA79FCFA}"/>
                </a:ext>
              </a:extLst>
            </p:cNvPr>
            <p:cNvSpPr/>
            <p:nvPr/>
          </p:nvSpPr>
          <p:spPr>
            <a:xfrm>
              <a:off x="437853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4EE0DF7-B09D-6D43-960B-E88A96A9BFE2}"/>
                </a:ext>
              </a:extLst>
            </p:cNvPr>
            <p:cNvSpPr/>
            <p:nvPr/>
          </p:nvSpPr>
          <p:spPr>
            <a:xfrm>
              <a:off x="4557124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C8004FD-8FDE-9941-8420-A1DD3C0D45A9}"/>
                </a:ext>
              </a:extLst>
            </p:cNvPr>
            <p:cNvSpPr/>
            <p:nvPr/>
          </p:nvSpPr>
          <p:spPr>
            <a:xfrm>
              <a:off x="473571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E14E557-AA40-694D-A3FE-FB5C7824EA38}"/>
                </a:ext>
              </a:extLst>
            </p:cNvPr>
            <p:cNvSpPr/>
            <p:nvPr/>
          </p:nvSpPr>
          <p:spPr>
            <a:xfrm>
              <a:off x="4914312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7732309-27BA-5A44-A8B3-70B42844CF0F}"/>
                </a:ext>
              </a:extLst>
            </p:cNvPr>
            <p:cNvSpPr/>
            <p:nvPr/>
          </p:nvSpPr>
          <p:spPr>
            <a:xfrm>
              <a:off x="509290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88F44D4-7BB7-E54F-9728-900222942289}"/>
                </a:ext>
              </a:extLst>
            </p:cNvPr>
            <p:cNvSpPr/>
            <p:nvPr/>
          </p:nvSpPr>
          <p:spPr>
            <a:xfrm>
              <a:off x="185321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015AA7-B637-F544-A5F1-01F1ACCCBA19}"/>
                </a:ext>
              </a:extLst>
            </p:cNvPr>
            <p:cNvSpPr/>
            <p:nvPr/>
          </p:nvSpPr>
          <p:spPr>
            <a:xfrm>
              <a:off x="166568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ight Brace 240">
              <a:extLst>
                <a:ext uri="{FF2B5EF4-FFF2-40B4-BE49-F238E27FC236}">
                  <a16:creationId xmlns:a16="http://schemas.microsoft.com/office/drawing/2014/main" id="{1F411D53-1CC0-DA43-963D-98BCF29599E6}"/>
                </a:ext>
              </a:extLst>
            </p:cNvPr>
            <p:cNvSpPr/>
            <p:nvPr/>
          </p:nvSpPr>
          <p:spPr>
            <a:xfrm rot="5400000">
              <a:off x="4829036" y="8102300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F1B67A6-4947-424F-B8DB-2D15658861A2}"/>
                </a:ext>
              </a:extLst>
            </p:cNvPr>
            <p:cNvSpPr txBox="1"/>
            <p:nvPr/>
          </p:nvSpPr>
          <p:spPr>
            <a:xfrm>
              <a:off x="776991" y="4824343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r>
                <a:rPr lang="en-US" sz="1600" baseline="30000" dirty="0"/>
                <a:t>st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BB6CEC-2128-8B43-8E1E-68363E03870E}"/>
                </a:ext>
              </a:extLst>
            </p:cNvPr>
            <p:cNvSpPr txBox="1"/>
            <p:nvPr/>
          </p:nvSpPr>
          <p:spPr>
            <a:xfrm>
              <a:off x="774314" y="5577858"/>
              <a:ext cx="903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  <a:r>
                <a:rPr lang="en-US" sz="1600" baseline="30000" dirty="0"/>
                <a:t>nd </a:t>
              </a:r>
              <a:r>
                <a:rPr lang="en-US" sz="1600" dirty="0"/>
                <a:t>fold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F72666A-9D19-D34D-8BE5-887D2935C98C}"/>
                </a:ext>
              </a:extLst>
            </p:cNvPr>
            <p:cNvSpPr txBox="1"/>
            <p:nvPr/>
          </p:nvSpPr>
          <p:spPr>
            <a:xfrm>
              <a:off x="776991" y="6479087"/>
              <a:ext cx="903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  <a:r>
                <a:rPr lang="en-US" sz="1600" baseline="30000" dirty="0"/>
                <a:t>rd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5F73E3-3790-4641-AFC7-0FA2ED39A113}"/>
                </a:ext>
              </a:extLst>
            </p:cNvPr>
            <p:cNvSpPr txBox="1"/>
            <p:nvPr/>
          </p:nvSpPr>
          <p:spPr>
            <a:xfrm>
              <a:off x="788669" y="7195343"/>
              <a:ext cx="901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  <a:r>
                <a:rPr lang="en-US" sz="1600" baseline="30000" dirty="0"/>
                <a:t>th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557336A2-FEAD-A942-A55D-D195339EA5CC}"/>
                </a:ext>
              </a:extLst>
            </p:cNvPr>
            <p:cNvSpPr txBox="1"/>
            <p:nvPr/>
          </p:nvSpPr>
          <p:spPr>
            <a:xfrm>
              <a:off x="771227" y="8096572"/>
              <a:ext cx="903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  <a:r>
                <a:rPr lang="en-US" sz="1600" baseline="30000" dirty="0"/>
                <a:t>th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7" name="Right Brace 246">
              <a:extLst>
                <a:ext uri="{FF2B5EF4-FFF2-40B4-BE49-F238E27FC236}">
                  <a16:creationId xmlns:a16="http://schemas.microsoft.com/office/drawing/2014/main" id="{9F27A3AF-88F9-5C4F-A0E8-D0EA43F205E8}"/>
                </a:ext>
              </a:extLst>
            </p:cNvPr>
            <p:cNvSpPr/>
            <p:nvPr/>
          </p:nvSpPr>
          <p:spPr>
            <a:xfrm rot="5400000">
              <a:off x="3782025" y="3759519"/>
              <a:ext cx="187524" cy="285125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ight Brace 247">
              <a:extLst>
                <a:ext uri="{FF2B5EF4-FFF2-40B4-BE49-F238E27FC236}">
                  <a16:creationId xmlns:a16="http://schemas.microsoft.com/office/drawing/2014/main" id="{2E26A52A-04C8-9444-A751-B60CFAA384AA}"/>
                </a:ext>
              </a:extLst>
            </p:cNvPr>
            <p:cNvSpPr/>
            <p:nvPr/>
          </p:nvSpPr>
          <p:spPr>
            <a:xfrm rot="5400000">
              <a:off x="4143011" y="4876699"/>
              <a:ext cx="187524" cy="2123929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ight Brace 248">
              <a:extLst>
                <a:ext uri="{FF2B5EF4-FFF2-40B4-BE49-F238E27FC236}">
                  <a16:creationId xmlns:a16="http://schemas.microsoft.com/office/drawing/2014/main" id="{7C0EB771-AEC7-3A4B-9229-9F744AD4473A}"/>
                </a:ext>
              </a:extLst>
            </p:cNvPr>
            <p:cNvSpPr/>
            <p:nvPr/>
          </p:nvSpPr>
          <p:spPr>
            <a:xfrm rot="5400000">
              <a:off x="4494839" y="6127077"/>
              <a:ext cx="187524" cy="1425628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ight Brace 249">
              <a:extLst>
                <a:ext uri="{FF2B5EF4-FFF2-40B4-BE49-F238E27FC236}">
                  <a16:creationId xmlns:a16="http://schemas.microsoft.com/office/drawing/2014/main" id="{E8B2ACD8-869F-4E47-B4B9-942B79E2D6D8}"/>
                </a:ext>
              </a:extLst>
            </p:cNvPr>
            <p:cNvSpPr/>
            <p:nvPr/>
          </p:nvSpPr>
          <p:spPr>
            <a:xfrm rot="5400000">
              <a:off x="4870333" y="7209005"/>
              <a:ext cx="187524" cy="694282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ight Brace 250">
              <a:extLst>
                <a:ext uri="{FF2B5EF4-FFF2-40B4-BE49-F238E27FC236}">
                  <a16:creationId xmlns:a16="http://schemas.microsoft.com/office/drawing/2014/main" id="{1E545229-044B-4448-857B-136BB821552F}"/>
                </a:ext>
              </a:extLst>
            </p:cNvPr>
            <p:cNvSpPr/>
            <p:nvPr/>
          </p:nvSpPr>
          <p:spPr>
            <a:xfrm rot="5400000">
              <a:off x="3018535" y="7011091"/>
              <a:ext cx="187524" cy="285125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ight Brace 251">
              <a:extLst>
                <a:ext uri="{FF2B5EF4-FFF2-40B4-BE49-F238E27FC236}">
                  <a16:creationId xmlns:a16="http://schemas.microsoft.com/office/drawing/2014/main" id="{154C96CC-6A38-FE46-AE83-DC96DA6109E2}"/>
                </a:ext>
              </a:extLst>
            </p:cNvPr>
            <p:cNvSpPr/>
            <p:nvPr/>
          </p:nvSpPr>
          <p:spPr>
            <a:xfrm rot="5400000">
              <a:off x="2720951" y="6494183"/>
              <a:ext cx="187524" cy="2123929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ight Brace 252">
              <a:extLst>
                <a:ext uri="{FF2B5EF4-FFF2-40B4-BE49-F238E27FC236}">
                  <a16:creationId xmlns:a16="http://schemas.microsoft.com/office/drawing/2014/main" id="{4074DEB3-DD3B-5E48-9632-E97225772FF9}"/>
                </a:ext>
              </a:extLst>
            </p:cNvPr>
            <p:cNvSpPr/>
            <p:nvPr/>
          </p:nvSpPr>
          <p:spPr>
            <a:xfrm rot="5400000">
              <a:off x="2339433" y="6129954"/>
              <a:ext cx="187524" cy="1425628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ight Brace 253">
              <a:extLst>
                <a:ext uri="{FF2B5EF4-FFF2-40B4-BE49-F238E27FC236}">
                  <a16:creationId xmlns:a16="http://schemas.microsoft.com/office/drawing/2014/main" id="{18CBB1E4-D689-C94B-88FD-DB1B79F44A83}"/>
                </a:ext>
              </a:extLst>
            </p:cNvPr>
            <p:cNvSpPr/>
            <p:nvPr/>
          </p:nvSpPr>
          <p:spPr>
            <a:xfrm rot="5400000">
              <a:off x="1965280" y="5592467"/>
              <a:ext cx="187524" cy="694282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9DCFBA9-3B34-6444-8497-C3909E7E5947}"/>
                </a:ext>
              </a:extLst>
            </p:cNvPr>
            <p:cNvSpPr txBox="1"/>
            <p:nvPr/>
          </p:nvSpPr>
          <p:spPr>
            <a:xfrm>
              <a:off x="1578246" y="5221187"/>
              <a:ext cx="985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2D050"/>
                  </a:solidFill>
                </a:rPr>
                <a:t>hold-out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1C784AC-6747-B74A-B15F-0014FA0D1FBE}"/>
                </a:ext>
              </a:extLst>
            </p:cNvPr>
            <p:cNvSpPr txBox="1"/>
            <p:nvPr/>
          </p:nvSpPr>
          <p:spPr>
            <a:xfrm>
              <a:off x="3237763" y="5191207"/>
              <a:ext cx="142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22DD0D0-0BFE-1D4B-95D7-E5BB2EAFF381}"/>
                </a:ext>
              </a:extLst>
            </p:cNvPr>
            <p:cNvSpPr txBox="1"/>
            <p:nvPr/>
          </p:nvSpPr>
          <p:spPr>
            <a:xfrm>
              <a:off x="3627321" y="5916093"/>
              <a:ext cx="1327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32436BD-2F2A-874B-B326-7C9E8A54CB9D}"/>
                </a:ext>
              </a:extLst>
            </p:cNvPr>
            <p:cNvSpPr txBox="1"/>
            <p:nvPr/>
          </p:nvSpPr>
          <p:spPr>
            <a:xfrm>
              <a:off x="4040239" y="6829771"/>
              <a:ext cx="1311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2F19957F-D18B-C14C-9440-000E35827D42}"/>
                </a:ext>
              </a:extLst>
            </p:cNvPr>
            <p:cNvSpPr txBox="1"/>
            <p:nvPr/>
          </p:nvSpPr>
          <p:spPr>
            <a:xfrm>
              <a:off x="2511779" y="8432233"/>
              <a:ext cx="1513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B77B4D7-D222-2A4D-9822-EE52BCBFE0BC}"/>
                </a:ext>
              </a:extLst>
            </p:cNvPr>
            <p:cNvSpPr txBox="1"/>
            <p:nvPr/>
          </p:nvSpPr>
          <p:spPr>
            <a:xfrm>
              <a:off x="2187328" y="7539469"/>
              <a:ext cx="1223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76F5904-7ABF-ED44-BFC7-10FAB2D29F0D}"/>
                </a:ext>
              </a:extLst>
            </p:cNvPr>
            <p:cNvSpPr txBox="1"/>
            <p:nvPr/>
          </p:nvSpPr>
          <p:spPr>
            <a:xfrm>
              <a:off x="1824708" y="6825451"/>
              <a:ext cx="1263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7967BCE-9AC0-1444-8AA2-79D1AFBD4B6F}"/>
                </a:ext>
              </a:extLst>
            </p:cNvPr>
            <p:cNvSpPr txBox="1"/>
            <p:nvPr/>
          </p:nvSpPr>
          <p:spPr>
            <a:xfrm>
              <a:off x="4557125" y="7559069"/>
              <a:ext cx="997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set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78DD0C4-5F82-BA44-ABCB-35B4C7D53884}"/>
                </a:ext>
              </a:extLst>
            </p:cNvPr>
            <p:cNvSpPr txBox="1"/>
            <p:nvPr/>
          </p:nvSpPr>
          <p:spPr>
            <a:xfrm>
              <a:off x="1622456" y="5955864"/>
              <a:ext cx="933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set</a:t>
              </a:r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07F68A13-3C43-DB43-9D55-519093D9B710}"/>
              </a:ext>
            </a:extLst>
          </p:cNvPr>
          <p:cNvSpPr txBox="1"/>
          <p:nvPr/>
        </p:nvSpPr>
        <p:spPr>
          <a:xfrm>
            <a:off x="5587958" y="1412285"/>
            <a:ext cx="6269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(1st fold)</a:t>
            </a:r>
          </a:p>
          <a:p>
            <a:pPr marL="797419" lvl="1" indent="-457200">
              <a:buAutoNum type="arabicPeriod"/>
            </a:pPr>
            <a:r>
              <a:rPr lang="en-US" sz="2400" dirty="0"/>
              <a:t>Set aside 1/5 of the data as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.</a:t>
            </a:r>
          </a:p>
          <a:p>
            <a:pPr marL="797419" lvl="1" indent="-457200">
              <a:buAutoNum type="arabicPeriod"/>
            </a:pPr>
            <a:r>
              <a:rPr lang="en-US" sz="2400" dirty="0"/>
              <a:t>Train the model with the </a:t>
            </a:r>
            <a:r>
              <a:rPr lang="en-US" sz="2400" dirty="0">
                <a:solidFill>
                  <a:srgbClr val="FF0000"/>
                </a:solidFill>
              </a:rPr>
              <a:t>training set</a:t>
            </a:r>
            <a:r>
              <a:rPr lang="en-US" sz="2400" dirty="0"/>
              <a:t>.</a:t>
            </a:r>
          </a:p>
          <a:p>
            <a:pPr marL="797419" lvl="1" indent="-457200">
              <a:buFont typeface="+mj-lt"/>
              <a:buAutoNum type="arabicPeriod"/>
            </a:pPr>
            <a:r>
              <a:rPr lang="en-US" sz="2400" dirty="0"/>
              <a:t>Test the model on the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 and record model performance.</a:t>
            </a:r>
          </a:p>
          <a:p>
            <a:r>
              <a:rPr lang="en-US" sz="2400" dirty="0"/>
              <a:t>(2</a:t>
            </a:r>
            <a:r>
              <a:rPr lang="en-US" sz="2400" baseline="30000" dirty="0"/>
              <a:t>nd</a:t>
            </a:r>
            <a:r>
              <a:rPr lang="en-US" sz="2400" dirty="0"/>
              <a:t> fold)</a:t>
            </a:r>
          </a:p>
          <a:p>
            <a:pPr lvl="1"/>
            <a:r>
              <a:rPr lang="en-US" sz="2400" dirty="0"/>
              <a:t>4.   Set aside the next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5.   Repeat 1-3 until each record is used in the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 portion. (5 times in total)</a:t>
            </a:r>
          </a:p>
          <a:p>
            <a:r>
              <a:rPr lang="en-US" sz="1600" dirty="0"/>
              <a:t>…</a:t>
            </a:r>
          </a:p>
          <a:p>
            <a:pPr lvl="1"/>
            <a:r>
              <a:rPr lang="en-US" sz="2400" dirty="0"/>
              <a:t>6.    Average or combine the model performance metrics. 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F513112-4F8B-294D-A4F3-D3259BEA3E7C}"/>
              </a:ext>
            </a:extLst>
          </p:cNvPr>
          <p:cNvSpPr txBox="1"/>
          <p:nvPr/>
        </p:nvSpPr>
        <p:spPr>
          <a:xfrm>
            <a:off x="2217340" y="2873439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3F8B40F-1C9B-2D4C-8A46-E7DD5028EB66}"/>
              </a:ext>
            </a:extLst>
          </p:cNvPr>
          <p:cNvSpPr txBox="1"/>
          <p:nvPr/>
        </p:nvSpPr>
        <p:spPr>
          <a:xfrm>
            <a:off x="2917091" y="3780343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7630221-7C70-B741-A714-1E499AA8DB58}"/>
              </a:ext>
            </a:extLst>
          </p:cNvPr>
          <p:cNvSpPr txBox="1"/>
          <p:nvPr/>
        </p:nvSpPr>
        <p:spPr>
          <a:xfrm>
            <a:off x="3573950" y="4506484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D983DA1-C9DA-8745-8EF8-72AE763336F3}"/>
              </a:ext>
            </a:extLst>
          </p:cNvPr>
          <p:cNvSpPr txBox="1"/>
          <p:nvPr/>
        </p:nvSpPr>
        <p:spPr>
          <a:xfrm>
            <a:off x="4270992" y="5378618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</p:spTree>
    <p:extLst>
      <p:ext uri="{BB962C8B-B14F-4D97-AF65-F5344CB8AC3E}">
        <p14:creationId xmlns:p14="http://schemas.microsoft.com/office/powerpoint/2010/main" val="148564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636BAAFB-38BB-6C45-A648-95823AD8C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964965"/>
              </p:ext>
            </p:extLst>
          </p:nvPr>
        </p:nvGraphicFramePr>
        <p:xfrm>
          <a:off x="1388090" y="1537584"/>
          <a:ext cx="4016121" cy="4144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308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251300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398513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46047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D867FB5-EE2B-3B4F-9186-B93CBA949459}"/>
              </a:ext>
            </a:extLst>
          </p:cNvPr>
          <p:cNvSpPr/>
          <p:nvPr/>
        </p:nvSpPr>
        <p:spPr>
          <a:xfrm>
            <a:off x="7454638" y="2127947"/>
            <a:ext cx="39772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Given this dataset, let’s </a:t>
            </a:r>
            <a:r>
              <a:rPr lang="en-US" sz="2800" b="1" dirty="0"/>
              <a:t>predict</a:t>
            </a:r>
            <a:r>
              <a:rPr lang="en-US" sz="2800" dirty="0"/>
              <a:t> </a:t>
            </a:r>
            <a:r>
              <a:rPr lang="en-US" sz="2800" b="1" dirty="0"/>
              <a:t>the 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800" b="1" dirty="0"/>
              <a:t> class (1 vs. 2) </a:t>
            </a:r>
            <a:r>
              <a:rPr lang="en-US" sz="2800" dirty="0"/>
              <a:t>using a decision tree.</a:t>
            </a:r>
          </a:p>
        </p:txBody>
      </p:sp>
    </p:spTree>
    <p:extLst>
      <p:ext uri="{BB962C8B-B14F-4D97-AF65-F5344CB8AC3E}">
        <p14:creationId xmlns:p14="http://schemas.microsoft.com/office/powerpoint/2010/main" val="4237636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continue to work with our review dataset (very similar to our final project dataset) to predict the </a:t>
            </a:r>
            <a:r>
              <a:rPr lang="en-US" sz="2800" b="1" dirty="0" err="1"/>
              <a:t>log_votes</a:t>
            </a:r>
            <a:r>
              <a:rPr lang="en-US" sz="2800" b="1" dirty="0"/>
              <a:t> </a:t>
            </a:r>
            <a:r>
              <a:rPr lang="en-US" sz="2800" dirty="0"/>
              <a:t>field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ML Models: Decision Tree Regressor, Random Forest Regressor</a:t>
            </a:r>
          </a:p>
          <a:p>
            <a:pPr lvl="1"/>
            <a:r>
              <a:rPr lang="en-US" sz="2800" dirty="0"/>
              <a:t>Hyperparameter Tuning and Cross-Validation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“EMBK-NLP-DAY2-TREE-NB.ipynb”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7018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AWS AI/ML Services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3"/>
                </a:solidFill>
              </a:rPr>
              <a:t>and Model Deployment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41287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AWS Comprehend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22DDD47-B72A-7B41-89B6-92AE8522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Comprehend</a:t>
            </a:r>
            <a:r>
              <a:rPr lang="en-US" sz="2800" dirty="0"/>
              <a:t> is a Natural Language Processing AWS service that allows users to extract insights from text data and build ML models.</a:t>
            </a:r>
          </a:p>
          <a:p>
            <a:pPr lvl="1"/>
            <a:r>
              <a:rPr lang="en-US" sz="2800" dirty="0"/>
              <a:t>In this section, we will implement a </a:t>
            </a:r>
            <a:r>
              <a:rPr lang="en-US" sz="2800" b="1" dirty="0"/>
              <a:t>custom text classifier </a:t>
            </a:r>
            <a:r>
              <a:rPr lang="en-US" sz="2800" dirty="0"/>
              <a:t>using </a:t>
            </a:r>
            <a:r>
              <a:rPr lang="en-US" sz="2800" b="1" dirty="0"/>
              <a:t>AWS Comprehend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Main steps:</a:t>
            </a:r>
          </a:p>
          <a:p>
            <a:pPr marL="913942" lvl="2" indent="0">
              <a:buNone/>
            </a:pPr>
            <a:r>
              <a:rPr lang="en-US" sz="2400" dirty="0"/>
              <a:t>1. Creating the classifier</a:t>
            </a:r>
          </a:p>
          <a:p>
            <a:pPr marL="913942" lvl="2" indent="0">
              <a:buNone/>
            </a:pPr>
            <a:r>
              <a:rPr lang="en-US" sz="2400" dirty="0"/>
              <a:t>2. Putting data into correct format.</a:t>
            </a:r>
          </a:p>
          <a:p>
            <a:pPr marL="913942" lvl="2" indent="0">
              <a:buNone/>
            </a:pPr>
            <a:r>
              <a:rPr lang="en-US" sz="2400" dirty="0"/>
              <a:t>3. Training</a:t>
            </a:r>
          </a:p>
          <a:p>
            <a:pPr marL="913942" lvl="2" indent="0">
              <a:buNone/>
            </a:pPr>
            <a:r>
              <a:rPr lang="en-US" sz="2400" dirty="0"/>
              <a:t>4. Make predictions (inference)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0251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Custom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EF38-4AC1-2E41-8DA5-3A89EC66E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1371600"/>
            <a:ext cx="10750033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C445C5-F67C-F34A-A73E-07CD95C1D343}"/>
              </a:ext>
            </a:extLst>
          </p:cNvPr>
          <p:cNvSpPr/>
          <p:nvPr/>
        </p:nvSpPr>
        <p:spPr>
          <a:xfrm>
            <a:off x="581891" y="2826327"/>
            <a:ext cx="1745673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0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6436" y="1310105"/>
            <a:ext cx="4760776" cy="4599628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Select </a:t>
            </a:r>
            <a:r>
              <a:rPr lang="en-US" sz="2400" b="1" dirty="0"/>
              <a:t>“train classifier”</a:t>
            </a:r>
            <a:r>
              <a:rPr lang="en-US" sz="2400" dirty="0"/>
              <a:t> under custom classification. </a:t>
            </a:r>
          </a:p>
          <a:p>
            <a:r>
              <a:rPr lang="en-US" sz="2400" dirty="0"/>
              <a:t>We will enter the </a:t>
            </a:r>
            <a:r>
              <a:rPr lang="en-US" sz="2400" b="1" dirty="0"/>
              <a:t>name</a:t>
            </a:r>
            <a:r>
              <a:rPr lang="en-US" sz="2400" dirty="0"/>
              <a:t> and select the </a:t>
            </a:r>
            <a:r>
              <a:rPr lang="en-US" sz="2400" b="1" dirty="0"/>
              <a:t>classifier mode</a:t>
            </a:r>
            <a:r>
              <a:rPr lang="en-US" sz="2400" dirty="0"/>
              <a:t>.</a:t>
            </a:r>
          </a:p>
          <a:p>
            <a:r>
              <a:rPr lang="en-US" sz="2400" dirty="0"/>
              <a:t>Let’s use the </a:t>
            </a:r>
            <a:r>
              <a:rPr lang="en-US" sz="2400" b="1" dirty="0"/>
              <a:t>multi-class</a:t>
            </a:r>
            <a:r>
              <a:rPr lang="en-US" sz="2400" dirty="0"/>
              <a:t> mode. Each line is a text and can belong to a single class.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63DF7-64B9-7E4C-BFE6-826A3057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8" y="1283369"/>
            <a:ext cx="5989732" cy="4754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E9EE4-948C-4048-86A7-69B4B9A7485E}"/>
              </a:ext>
            </a:extLst>
          </p:cNvPr>
          <p:cNvSpPr/>
          <p:nvPr/>
        </p:nvSpPr>
        <p:spPr>
          <a:xfrm>
            <a:off x="890501" y="2125980"/>
            <a:ext cx="4150129" cy="6743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B19F4-9BB9-4F44-AE35-CCCCE59B99B3}"/>
              </a:ext>
            </a:extLst>
          </p:cNvPr>
          <p:cNvSpPr/>
          <p:nvPr/>
        </p:nvSpPr>
        <p:spPr>
          <a:xfrm>
            <a:off x="890501" y="3962099"/>
            <a:ext cx="2801389" cy="2076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0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7344" y="1310105"/>
            <a:ext cx="4942205" cy="4404895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Training data is provided in a CSV file (</a:t>
            </a:r>
            <a:r>
              <a:rPr lang="en-US" sz="2400" dirty="0" err="1"/>
              <a:t>comp_final_training.csv</a:t>
            </a:r>
            <a:r>
              <a:rPr lang="en-US" sz="2400" dirty="0"/>
              <a:t>).</a:t>
            </a:r>
          </a:p>
          <a:p>
            <a:r>
              <a:rPr lang="en-US" sz="2400" dirty="0"/>
              <a:t>First column is the class and second column is the text we will use.</a:t>
            </a:r>
          </a:p>
          <a:p>
            <a:r>
              <a:rPr lang="en-US" sz="2400" dirty="0"/>
              <a:t>It will be uploaded to a S3 Bucket.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B9F8B-8B99-3040-87E1-61C6F3D8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1310105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9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8835" y="1420516"/>
            <a:ext cx="4330592" cy="4404895"/>
          </a:xfrm>
        </p:spPr>
        <p:txBody>
          <a:bodyPr/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S3 paths for data and output folders are entered.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Create an access permission for training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FE051-7957-494E-B454-B36FE708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5" y="1108364"/>
            <a:ext cx="5619438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7E2875-E38A-8049-96AD-BD0B2AD97411}"/>
              </a:ext>
            </a:extLst>
          </p:cNvPr>
          <p:cNvSpPr/>
          <p:nvPr/>
        </p:nvSpPr>
        <p:spPr>
          <a:xfrm>
            <a:off x="632535" y="1108364"/>
            <a:ext cx="5496167" cy="1966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8B7BE-4905-1E41-8818-901C321F2463}"/>
              </a:ext>
            </a:extLst>
          </p:cNvPr>
          <p:cNvSpPr/>
          <p:nvPr/>
        </p:nvSpPr>
        <p:spPr>
          <a:xfrm>
            <a:off x="624915" y="3657600"/>
            <a:ext cx="5496167" cy="2404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37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Analysis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9F457-8F6E-EF45-BB0F-9EA1D6EF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0" y="1325880"/>
            <a:ext cx="9405324" cy="2103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C1770-1AE5-C343-8C2B-D0ED1872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0" y="3775790"/>
            <a:ext cx="10251572" cy="2103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14DCF9-DD92-6944-9281-BDD646259519}"/>
              </a:ext>
            </a:extLst>
          </p:cNvPr>
          <p:cNvSpPr/>
          <p:nvPr/>
        </p:nvSpPr>
        <p:spPr>
          <a:xfrm>
            <a:off x="9395460" y="5040630"/>
            <a:ext cx="106299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74BCE-60B3-AE49-B626-D8BB4D0BC826}"/>
              </a:ext>
            </a:extLst>
          </p:cNvPr>
          <p:cNvSpPr/>
          <p:nvPr/>
        </p:nvSpPr>
        <p:spPr>
          <a:xfrm>
            <a:off x="560070" y="2846070"/>
            <a:ext cx="9086850" cy="4229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C1697-782C-B241-B5FF-4DD62F275E4F}"/>
              </a:ext>
            </a:extLst>
          </p:cNvPr>
          <p:cNvSpPr/>
          <p:nvPr/>
        </p:nvSpPr>
        <p:spPr>
          <a:xfrm>
            <a:off x="445770" y="4526280"/>
            <a:ext cx="937260" cy="285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19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7E1F-6B2D-9B4F-AAC6-0E296797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" y="1771650"/>
            <a:ext cx="4940300" cy="33147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75B50-A41D-D849-BF2C-BB7B832B7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706" y="1283369"/>
            <a:ext cx="4942205" cy="4404895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Test data is provided in a CSV file (</a:t>
            </a:r>
            <a:r>
              <a:rPr lang="en-US" sz="2400" dirty="0" err="1"/>
              <a:t>comp_final_test.csv</a:t>
            </a:r>
            <a:r>
              <a:rPr lang="en-US" sz="2400" dirty="0"/>
              <a:t>).</a:t>
            </a:r>
          </a:p>
          <a:p>
            <a:r>
              <a:rPr lang="en-US" sz="2400" dirty="0"/>
              <a:t>Single column for text data</a:t>
            </a:r>
          </a:p>
          <a:p>
            <a:r>
              <a:rPr lang="en-US" sz="2400" dirty="0"/>
              <a:t>It will be uploaded to a S3 Bucket.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9063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Analysis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4F1CE-DB86-BE4F-99E0-21C9681F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" y="1923035"/>
            <a:ext cx="6554563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447EE-AC54-5144-ADD3-B677C686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15" y="1557275"/>
            <a:ext cx="4706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636BAAFB-38BB-6C45-A648-95823AD8C244}"/>
              </a:ext>
            </a:extLst>
          </p:cNvPr>
          <p:cNvGraphicFramePr>
            <a:graphicFrameLocks noGrp="1"/>
          </p:cNvGraphicFramePr>
          <p:nvPr/>
        </p:nvGraphicFramePr>
        <p:xfrm>
          <a:off x="1388090" y="1537584"/>
          <a:ext cx="4016121" cy="4144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308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251300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398513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46047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36917-09E4-1446-B8C2-EB030425F8D6}"/>
              </a:ext>
            </a:extLst>
          </p:cNvPr>
          <p:cNvSpPr txBox="1"/>
          <p:nvPr/>
        </p:nvSpPr>
        <p:spPr>
          <a:xfrm>
            <a:off x="6880930" y="5908364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1      2      3     4      5      6</a:t>
            </a:r>
          </a:p>
        </p:txBody>
      </p:sp>
    </p:spTree>
    <p:extLst>
      <p:ext uri="{BB962C8B-B14F-4D97-AF65-F5344CB8AC3E}">
        <p14:creationId xmlns:p14="http://schemas.microsoft.com/office/powerpoint/2010/main" val="1325808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the Analysis Job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75B50-A41D-D849-BF2C-BB7B832B7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3637151"/>
            <a:ext cx="8667969" cy="5469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Output files are saved in the link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4C15F-595C-A244-9ACC-F93798C0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2381265"/>
            <a:ext cx="10512255" cy="100584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3098B1-CF84-FD4D-8024-5BB36D77C642}"/>
              </a:ext>
            </a:extLst>
          </p:cNvPr>
          <p:cNvSpPr txBox="1">
            <a:spLocks/>
          </p:cNvSpPr>
          <p:nvPr/>
        </p:nvSpPr>
        <p:spPr>
          <a:xfrm>
            <a:off x="576898" y="1444106"/>
            <a:ext cx="10775650" cy="848515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Once the analysis completed, the status will turn to “Completed”. Click on the classifier under its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E19D2D-2A87-ED4C-BD42-FA0EC2CB8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4073213"/>
            <a:ext cx="951174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69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BF8F0-BE0D-4545-80DE-8CD1C89F7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5" y="2264643"/>
            <a:ext cx="11595844" cy="338328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60F9C5-79C1-C446-9F9C-7D2C33C692CC}"/>
              </a:ext>
            </a:extLst>
          </p:cNvPr>
          <p:cNvSpPr txBox="1">
            <a:spLocks/>
          </p:cNvSpPr>
          <p:nvPr/>
        </p:nvSpPr>
        <p:spPr>
          <a:xfrm>
            <a:off x="345325" y="1416128"/>
            <a:ext cx="10775650" cy="848515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Extract the output files and get the json file: </a:t>
            </a:r>
            <a:r>
              <a:rPr lang="en-US" sz="2400" b="1" dirty="0" err="1"/>
              <a:t>predictions.json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919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177752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accent3"/>
                </a:solidFill>
              </a:rPr>
              <a:t>SageMaker</a:t>
            </a:r>
            <a:r>
              <a:rPr lang="en-US" sz="2400" dirty="0"/>
              <a:t> is an AWS service to easily train, test and deploy ML models: </a:t>
            </a:r>
            <a:r>
              <a:rPr lang="en-US" sz="2400" dirty="0">
                <a:hlinkClick r:id="rId2"/>
              </a:rPr>
              <a:t>https://aws.amazon.com/sagemaker/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2400" dirty="0"/>
              <a:t>Follow through this notebook to see how to use </a:t>
            </a:r>
            <a:r>
              <a:rPr lang="en-US" sz="2400" dirty="0" err="1"/>
              <a:t>SageMaker</a:t>
            </a:r>
            <a:r>
              <a:rPr lang="en-US" sz="2400" dirty="0"/>
              <a:t> on our review dataset to predict the </a:t>
            </a:r>
            <a:r>
              <a:rPr lang="en-US" sz="2400" b="1" dirty="0" err="1"/>
              <a:t>log_votes</a:t>
            </a:r>
            <a:r>
              <a:rPr lang="en-US" sz="2400" b="1" dirty="0"/>
              <a:t> </a:t>
            </a:r>
            <a:r>
              <a:rPr lang="en-US" sz="2400" dirty="0"/>
              <a:t>field: </a:t>
            </a:r>
            <a:r>
              <a:rPr lang="en-US" sz="2400" b="1" dirty="0"/>
              <a:t>EMBK-NLP-DAY2-SAGEMAKER-NB.ipynb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10007-AEC5-7149-96F7-7DB1A2DE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13" y="2087880"/>
            <a:ext cx="7841996" cy="31247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BA053B-E933-844F-BBF2-13B797409549}"/>
              </a:ext>
            </a:extLst>
          </p:cNvPr>
          <p:cNvCxnSpPr>
            <a:cxnSpLocks/>
          </p:cNvCxnSpPr>
          <p:nvPr/>
        </p:nvCxnSpPr>
        <p:spPr>
          <a:xfrm>
            <a:off x="3807664" y="4488874"/>
            <a:ext cx="2286747" cy="28311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8CD8A9-D14C-254F-9BD2-5B595D5610B0}"/>
              </a:ext>
            </a:extLst>
          </p:cNvPr>
          <p:cNvSpPr txBox="1"/>
          <p:nvPr/>
        </p:nvSpPr>
        <p:spPr>
          <a:xfrm>
            <a:off x="895872" y="3977916"/>
            <a:ext cx="3020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3"/>
                </a:solidFill>
              </a:rPr>
              <a:t>Hyperparameters Tuning Optimization (HPO)</a:t>
            </a:r>
          </a:p>
        </p:txBody>
      </p:sp>
    </p:spTree>
    <p:extLst>
      <p:ext uri="{BB962C8B-B14F-4D97-AF65-F5344CB8AC3E}">
        <p14:creationId xmlns:p14="http://schemas.microsoft.com/office/powerpoint/2010/main" val="2776450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 </a:t>
            </a:r>
          </a:p>
          <a:p>
            <a:r>
              <a:rPr lang="en-US" sz="2800" dirty="0"/>
              <a:t>AWS AI/ML Services and Model Deployment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488121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”EMBK-NLP-DAY2-FINAL-STUDENT-NB.ipynb”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503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32692" cy="4599628"/>
          </a:xfrm>
        </p:spPr>
        <p:txBody>
          <a:bodyPr/>
          <a:lstStyle/>
          <a:p>
            <a:r>
              <a:rPr lang="en-US" sz="2600" b="1" dirty="0"/>
              <a:t>EMBK-NLP-DAY2-LOGREGR-NB.ipynb: </a:t>
            </a:r>
            <a:r>
              <a:rPr lang="en-US" sz="2600" dirty="0">
                <a:solidFill>
                  <a:schemeClr val="accent3"/>
                </a:solidFill>
              </a:rPr>
              <a:t>Logistic Regression</a:t>
            </a:r>
            <a:endParaRPr lang="en-US" sz="2600" b="1" dirty="0"/>
          </a:p>
          <a:p>
            <a:r>
              <a:rPr lang="en-US" sz="2600" b="1" dirty="0"/>
              <a:t>EMBK-NLP-DAY2-LINREGR-NB.ipynb: </a:t>
            </a:r>
            <a:r>
              <a:rPr lang="en-US" sz="2600" dirty="0">
                <a:solidFill>
                  <a:schemeClr val="accent3"/>
                </a:solidFill>
              </a:rPr>
              <a:t>Linear Regression and Regularization</a:t>
            </a:r>
            <a:endParaRPr lang="en-US" sz="2600" b="1" dirty="0"/>
          </a:p>
          <a:p>
            <a:r>
              <a:rPr lang="en-US" sz="2600" b="1" dirty="0"/>
              <a:t>EMBK-NLP-DAY2-TREE-NB.ipynb: </a:t>
            </a:r>
            <a:r>
              <a:rPr lang="en-US" sz="2600" dirty="0">
                <a:solidFill>
                  <a:schemeClr val="accent3"/>
                </a:solidFill>
              </a:rPr>
              <a:t>Tree-based Models, Hyperparameter Tuning and Cross Validation</a:t>
            </a:r>
          </a:p>
          <a:p>
            <a:r>
              <a:rPr lang="en-US" sz="2600" b="1" dirty="0"/>
              <a:t>EMBK-NLP-DAY2-SAGEMAKER-NB.ipynb: </a:t>
            </a:r>
            <a:r>
              <a:rPr lang="en-US" sz="2600" dirty="0">
                <a:solidFill>
                  <a:schemeClr val="accent3"/>
                </a:solidFill>
              </a:rPr>
              <a:t>AWS </a:t>
            </a:r>
            <a:r>
              <a:rPr lang="en-US" sz="2600" dirty="0" err="1">
                <a:solidFill>
                  <a:schemeClr val="accent3"/>
                </a:solidFill>
              </a:rPr>
              <a:t>SageMaker</a:t>
            </a:r>
            <a:r>
              <a:rPr lang="en-US" sz="2600" dirty="0">
                <a:solidFill>
                  <a:schemeClr val="accent3"/>
                </a:solidFill>
              </a:rPr>
              <a:t> </a:t>
            </a:r>
            <a:r>
              <a:rPr lang="en-US" sz="2600" dirty="0" err="1">
                <a:solidFill>
                  <a:schemeClr val="accent3"/>
                </a:solidFill>
              </a:rPr>
              <a:t>LinearLearner</a:t>
            </a:r>
            <a:endParaRPr lang="en-US" sz="2600" b="1" dirty="0"/>
          </a:p>
          <a:p>
            <a:r>
              <a:rPr lang="en-US" sz="2600" b="1" dirty="0"/>
              <a:t>EMBK-NLP-DAY2-FINAL-STUDENT-NB.ipynb: </a:t>
            </a:r>
            <a:r>
              <a:rPr lang="en-US" sz="2600" dirty="0">
                <a:solidFill>
                  <a:schemeClr val="accent3"/>
                </a:solidFill>
              </a:rPr>
              <a:t>Final Project Walkthrough for Day 2</a:t>
            </a:r>
          </a:p>
          <a:p>
            <a:r>
              <a:rPr lang="en-US" sz="2600" b="1" dirty="0"/>
              <a:t>EMBK-NLP-DAY2-FINAL-SOLUTION-NB.ipynb: </a:t>
            </a:r>
            <a:r>
              <a:rPr lang="en-US" sz="2600" dirty="0">
                <a:solidFill>
                  <a:schemeClr val="accent3"/>
                </a:solidFill>
              </a:rPr>
              <a:t>Final Project Solution for Day 2</a:t>
            </a:r>
            <a:endParaRPr lang="en-US" sz="26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620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57329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36917-09E4-1446-B8C2-EB030425F8D6}"/>
              </a:ext>
            </a:extLst>
          </p:cNvPr>
          <p:cNvSpPr txBox="1"/>
          <p:nvPr/>
        </p:nvSpPr>
        <p:spPr>
          <a:xfrm>
            <a:off x="6880930" y="5908364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1      2      3     4      5      6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/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:1,2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242E0-C1CA-EC46-B91E-C90AC3D03B0A}"/>
              </a:ext>
            </a:extLst>
          </p:cNvPr>
          <p:cNvSpPr txBox="1"/>
          <p:nvPr/>
        </p:nvSpPr>
        <p:spPr>
          <a:xfrm>
            <a:off x="1518104" y="1236378"/>
            <a:ext cx="4179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</a:rPr>
              <a:t>What feature (</a:t>
            </a:r>
            <a:r>
              <a:rPr lang="en-US" sz="2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solidFill>
                  <a:srgbClr val="C00000"/>
                </a:solidFill>
              </a:rPr>
              <a:t> or </a:t>
            </a:r>
            <a:r>
              <a:rPr lang="en-US" sz="2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) to split by, to best separate class 1 from class 2?</a:t>
            </a:r>
          </a:p>
        </p:txBody>
      </p:sp>
    </p:spTree>
    <p:extLst>
      <p:ext uri="{BB962C8B-B14F-4D97-AF65-F5344CB8AC3E}">
        <p14:creationId xmlns:p14="http://schemas.microsoft.com/office/powerpoint/2010/main" val="407164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1050D03-9037-4F41-BB8E-5478891679B3}"/>
              </a:ext>
            </a:extLst>
          </p:cNvPr>
          <p:cNvSpPr/>
          <p:nvPr/>
        </p:nvSpPr>
        <p:spPr>
          <a:xfrm>
            <a:off x="6726602" y="3961850"/>
            <a:ext cx="3655156" cy="1828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75A75-F274-C64D-81D6-BE6F9165CA74}"/>
              </a:ext>
            </a:extLst>
          </p:cNvPr>
          <p:cNvSpPr/>
          <p:nvPr/>
        </p:nvSpPr>
        <p:spPr>
          <a:xfrm>
            <a:off x="6727026" y="2131703"/>
            <a:ext cx="3655156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2A4B84-5602-E04D-B3AE-DE17E57BDCF1}"/>
              </a:ext>
            </a:extLst>
          </p:cNvPr>
          <p:cNvCxnSpPr>
            <a:cxnSpLocks/>
          </p:cNvCxnSpPr>
          <p:nvPr/>
        </p:nvCxnSpPr>
        <p:spPr>
          <a:xfrm>
            <a:off x="6714076" y="5800606"/>
            <a:ext cx="4552919" cy="24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83A19-0216-C344-ABA4-A6BC8DD5A57A}"/>
              </a:ext>
            </a:extLst>
          </p:cNvPr>
          <p:cNvSpPr txBox="1"/>
          <p:nvPr/>
        </p:nvSpPr>
        <p:spPr>
          <a:xfrm>
            <a:off x="6230190" y="14327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428B-20BC-094F-B447-FFF4F5FD2F13}"/>
              </a:ext>
            </a:extLst>
          </p:cNvPr>
          <p:cNvCxnSpPr>
            <a:cxnSpLocks/>
          </p:cNvCxnSpPr>
          <p:nvPr/>
        </p:nvCxnSpPr>
        <p:spPr>
          <a:xfrm flipV="1">
            <a:off x="6714076" y="1255747"/>
            <a:ext cx="0" cy="4553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CB9C4B-334A-D64C-81A8-A7740B2AA622}"/>
              </a:ext>
            </a:extLst>
          </p:cNvPr>
          <p:cNvSpPr txBox="1"/>
          <p:nvPr/>
        </p:nvSpPr>
        <p:spPr>
          <a:xfrm>
            <a:off x="9928231" y="1241041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92410-1FCE-2842-8F3C-14BEF26F732F}"/>
              </a:ext>
            </a:extLst>
          </p:cNvPr>
          <p:cNvSpPr/>
          <p:nvPr/>
        </p:nvSpPr>
        <p:spPr>
          <a:xfrm>
            <a:off x="10895542" y="1355236"/>
            <a:ext cx="164592" cy="16459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24BE6A-F49D-BD43-9891-0D6FF502029D}"/>
              </a:ext>
            </a:extLst>
          </p:cNvPr>
          <p:cNvSpPr/>
          <p:nvPr/>
        </p:nvSpPr>
        <p:spPr>
          <a:xfrm>
            <a:off x="10904174" y="1805299"/>
            <a:ext cx="164592" cy="16459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04C1C-9D25-B147-AFB5-DE324DD57692}"/>
              </a:ext>
            </a:extLst>
          </p:cNvPr>
          <p:cNvGrpSpPr/>
          <p:nvPr/>
        </p:nvGrpSpPr>
        <p:grpSpPr>
          <a:xfrm>
            <a:off x="6951079" y="2369235"/>
            <a:ext cx="1978250" cy="2882942"/>
            <a:chOff x="7346939" y="2248856"/>
            <a:chExt cx="1978250" cy="28829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060F85-1E68-314D-BB0A-A06FCD7EE198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DADA90-C415-3648-812D-5DFB5EF89714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095C32-7FC0-AF48-9D35-36D7501ADFC6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F08EAD-8DDA-5842-8F4E-9F437B7E5757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71AAF7-CD4C-1746-B259-564CBDD2B4A0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68A3F7-8018-F94A-BD90-D4EE26CCABBB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DC9DA-3153-7747-8BD8-92AD67A8E04F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3635FE-2E8A-A248-AFB3-A6967D674E38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451D6A-A630-E94C-BA1A-2CB050A69A43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43069B-C635-5E4F-B952-EC0E0455A1E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rgbClr val="0090C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2FF9CA3-C0F4-6F4C-8418-96666FA0DF1B}"/>
              </a:ext>
            </a:extLst>
          </p:cNvPr>
          <p:cNvSpPr txBox="1"/>
          <p:nvPr/>
        </p:nvSpPr>
        <p:spPr>
          <a:xfrm>
            <a:off x="10898305" y="578118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F6F18D-1333-6540-9121-6826EC504DA6}"/>
              </a:ext>
            </a:extLst>
          </p:cNvPr>
          <p:cNvCxnSpPr>
            <a:cxnSpLocks/>
          </p:cNvCxnSpPr>
          <p:nvPr/>
        </p:nvCxnSpPr>
        <p:spPr>
          <a:xfrm>
            <a:off x="6583849" y="54073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BCC3-EC05-EA4D-BB24-BCBCF6F92C35}"/>
              </a:ext>
            </a:extLst>
          </p:cNvPr>
          <p:cNvCxnSpPr/>
          <p:nvPr/>
        </p:nvCxnSpPr>
        <p:spPr>
          <a:xfrm>
            <a:off x="6585937" y="504615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75FDE-A195-2E43-8C3A-1DF1649A6D2C}"/>
              </a:ext>
            </a:extLst>
          </p:cNvPr>
          <p:cNvCxnSpPr/>
          <p:nvPr/>
        </p:nvCxnSpPr>
        <p:spPr>
          <a:xfrm>
            <a:off x="6588025" y="467246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7C6662-72D1-AB44-B903-A039EC711615}"/>
              </a:ext>
            </a:extLst>
          </p:cNvPr>
          <p:cNvCxnSpPr/>
          <p:nvPr/>
        </p:nvCxnSpPr>
        <p:spPr>
          <a:xfrm>
            <a:off x="6590113" y="4286244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B4CB78-5F4C-5C47-911E-8129C8FCA75E}"/>
              </a:ext>
            </a:extLst>
          </p:cNvPr>
          <p:cNvCxnSpPr>
            <a:cxnSpLocks/>
          </p:cNvCxnSpPr>
          <p:nvPr/>
        </p:nvCxnSpPr>
        <p:spPr>
          <a:xfrm>
            <a:off x="6585937" y="3568086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1FC4BA-259B-0D4F-BFFE-9EE92E4926FF}"/>
              </a:ext>
            </a:extLst>
          </p:cNvPr>
          <p:cNvCxnSpPr/>
          <p:nvPr/>
        </p:nvCxnSpPr>
        <p:spPr>
          <a:xfrm>
            <a:off x="6588025" y="320692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ACA77C-6653-9746-8F11-91AF813A06BA}"/>
              </a:ext>
            </a:extLst>
          </p:cNvPr>
          <p:cNvCxnSpPr/>
          <p:nvPr/>
        </p:nvCxnSpPr>
        <p:spPr>
          <a:xfrm>
            <a:off x="6590113" y="2833228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10BA30-5E66-C646-B5A6-8162230D1FAA}"/>
              </a:ext>
            </a:extLst>
          </p:cNvPr>
          <p:cNvCxnSpPr/>
          <p:nvPr/>
        </p:nvCxnSpPr>
        <p:spPr>
          <a:xfrm>
            <a:off x="6604727" y="2447010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30437-2399-F040-A78A-66400CF2B87F}"/>
              </a:ext>
            </a:extLst>
          </p:cNvPr>
          <p:cNvCxnSpPr>
            <a:cxnSpLocks/>
          </p:cNvCxnSpPr>
          <p:nvPr/>
        </p:nvCxnSpPr>
        <p:spPr>
          <a:xfrm>
            <a:off x="6588025" y="3920902"/>
            <a:ext cx="109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A8F97B-5A2B-EA4E-81EF-18ACB134F152}"/>
              </a:ext>
            </a:extLst>
          </p:cNvPr>
          <p:cNvCxnSpPr>
            <a:cxnSpLocks/>
          </p:cNvCxnSpPr>
          <p:nvPr/>
        </p:nvCxnSpPr>
        <p:spPr>
          <a:xfrm>
            <a:off x="7024347" y="578518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2EED6E-30E0-A342-B793-8E29BF371400}"/>
              </a:ext>
            </a:extLst>
          </p:cNvPr>
          <p:cNvCxnSpPr>
            <a:cxnSpLocks/>
          </p:cNvCxnSpPr>
          <p:nvPr/>
        </p:nvCxnSpPr>
        <p:spPr>
          <a:xfrm>
            <a:off x="7765469" y="5787276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445048-0894-4449-A722-15CBB488B048}"/>
              </a:ext>
            </a:extLst>
          </p:cNvPr>
          <p:cNvCxnSpPr>
            <a:cxnSpLocks/>
          </p:cNvCxnSpPr>
          <p:nvPr/>
        </p:nvCxnSpPr>
        <p:spPr>
          <a:xfrm>
            <a:off x="7391777" y="5789364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5D067-38F9-C147-8DA3-ACBF61222C16}"/>
              </a:ext>
            </a:extLst>
          </p:cNvPr>
          <p:cNvCxnSpPr>
            <a:cxnSpLocks/>
          </p:cNvCxnSpPr>
          <p:nvPr/>
        </p:nvCxnSpPr>
        <p:spPr>
          <a:xfrm>
            <a:off x="8120373" y="5803978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74CB14-DDFE-0F43-85D9-24F858985082}"/>
              </a:ext>
            </a:extLst>
          </p:cNvPr>
          <p:cNvCxnSpPr>
            <a:cxnSpLocks/>
          </p:cNvCxnSpPr>
          <p:nvPr/>
        </p:nvCxnSpPr>
        <p:spPr>
          <a:xfrm>
            <a:off x="8861495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76164-7B64-FF47-B687-2A5DB73E72B3}"/>
              </a:ext>
            </a:extLst>
          </p:cNvPr>
          <p:cNvCxnSpPr>
            <a:cxnSpLocks/>
          </p:cNvCxnSpPr>
          <p:nvPr/>
        </p:nvCxnSpPr>
        <p:spPr>
          <a:xfrm>
            <a:off x="8510767" y="5793540"/>
            <a:ext cx="0" cy="152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5CD624-7EFD-0841-98E8-B73479E60638}"/>
              </a:ext>
            </a:extLst>
          </p:cNvPr>
          <p:cNvSpPr txBox="1"/>
          <p:nvPr/>
        </p:nvSpPr>
        <p:spPr>
          <a:xfrm>
            <a:off x="6338803" y="2308978"/>
            <a:ext cx="34518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36917-09E4-1446-B8C2-EB030425F8D6}"/>
              </a:ext>
            </a:extLst>
          </p:cNvPr>
          <p:cNvSpPr txBox="1"/>
          <p:nvPr/>
        </p:nvSpPr>
        <p:spPr>
          <a:xfrm>
            <a:off x="6880930" y="5908364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1      2      3     4      5      6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/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EEBAB0-DC37-774A-9C02-8820A604E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39" y="1968086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36B0D6-2910-D44D-82D5-59AED6E373AE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 flipH="1">
            <a:off x="2286657" y="2425286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48447F-F849-B44A-A50F-30104769C045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3606999" y="2425286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/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EBA246E-4089-2D4A-8D10-8CE01C93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81" y="2876961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/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Class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E4FF42-8B8A-1F41-9414-590C8270B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97" y="2898256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6669821A-EBD0-484F-A892-121661C90221}"/>
              </a:ext>
            </a:extLst>
          </p:cNvPr>
          <p:cNvSpPr/>
          <p:nvPr/>
        </p:nvSpPr>
        <p:spPr>
          <a:xfrm>
            <a:off x="2747776" y="1771974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CD92FD-80BF-FA45-890D-9E343D11A382}"/>
              </a:ext>
            </a:extLst>
          </p:cNvPr>
          <p:cNvSpPr txBox="1"/>
          <p:nvPr/>
        </p:nvSpPr>
        <p:spPr>
          <a:xfrm>
            <a:off x="6322555" y="3711815"/>
            <a:ext cx="3273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B1D800-2A58-7A43-A556-2471E8EACECE}"/>
              </a:ext>
            </a:extLst>
          </p:cNvPr>
          <p:cNvSpPr/>
          <p:nvPr/>
        </p:nvSpPr>
        <p:spPr>
          <a:xfrm>
            <a:off x="6289235" y="3725910"/>
            <a:ext cx="374537" cy="40011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CC3C8-3381-A04E-9610-DCBD367010EC}"/>
              </a:ext>
            </a:extLst>
          </p:cNvPr>
          <p:cNvSpPr txBox="1"/>
          <p:nvPr/>
        </p:nvSpPr>
        <p:spPr>
          <a:xfrm>
            <a:off x="4457307" y="2369235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514A7-1D47-1D4E-964A-A7D9D1430AB9}"/>
              </a:ext>
            </a:extLst>
          </p:cNvPr>
          <p:cNvSpPr txBox="1"/>
          <p:nvPr/>
        </p:nvSpPr>
        <p:spPr>
          <a:xfrm>
            <a:off x="2223412" y="2421927"/>
            <a:ext cx="535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48173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14245</TotalTime>
  <Words>4807</Words>
  <Application>Microsoft Macintosh PowerPoint</Application>
  <PresentationFormat>Custom</PresentationFormat>
  <Paragraphs>1270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Roboto</vt:lpstr>
      <vt:lpstr>Wingdings</vt:lpstr>
      <vt:lpstr>inSTALLments Master Theme</vt:lpstr>
      <vt:lpstr>PowerPoint Presentation</vt:lpstr>
      <vt:lpstr>Course Overview</vt:lpstr>
      <vt:lpstr>Topics for Day 2</vt:lpstr>
      <vt:lpstr>Topics for Day 2</vt:lpstr>
      <vt:lpstr>Decision Trees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Decision Trees - Example</vt:lpstr>
      <vt:lpstr>Decision Trees - Example</vt:lpstr>
      <vt:lpstr>Decision Trees - Example</vt:lpstr>
      <vt:lpstr>Learn a Decision Tree – ID3 Algorithm</vt:lpstr>
      <vt:lpstr>Best Feature to Split with?</vt:lpstr>
      <vt:lpstr>Best Feature to Split with?</vt:lpstr>
      <vt:lpstr>Best Feature to Split with?</vt:lpstr>
      <vt:lpstr>How to Measure Uncertainty</vt:lpstr>
      <vt:lpstr>How to Measure Uncertainty</vt:lpstr>
      <vt:lpstr>How to Measure Uncertainty</vt:lpstr>
      <vt:lpstr>Calculating Gini Impurity</vt:lpstr>
      <vt:lpstr>Information Gain &amp; Feature Selection</vt:lpstr>
      <vt:lpstr>Information Gain &amp; Feature Select</vt:lpstr>
      <vt:lpstr>Information Gain &amp; Feature Select</vt:lpstr>
      <vt:lpstr>Recap ID3 Algorithm</vt:lpstr>
      <vt:lpstr>Ensemble Methods - Bagging</vt:lpstr>
      <vt:lpstr>Random Forest</vt:lpstr>
      <vt:lpstr>Ensemble Methods - Boosting</vt:lpstr>
      <vt:lpstr>AdaBoost</vt:lpstr>
      <vt:lpstr>Topics for Day 2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Regression</vt:lpstr>
      <vt:lpstr>Logistic Regression</vt:lpstr>
      <vt:lpstr>Logistic Regression</vt:lpstr>
      <vt:lpstr>Logistic Regression</vt:lpstr>
      <vt:lpstr>Log-loss (Binary Cross-Entropy)</vt:lpstr>
      <vt:lpstr>Log-loss (Binary Cross-Entropy)</vt:lpstr>
      <vt:lpstr>Log-loss (Binary Cross-Entropy)</vt:lpstr>
      <vt:lpstr>Log-loss (Binary Cross-Entropy)</vt:lpstr>
      <vt:lpstr>Logistic Regression - Hands on</vt:lpstr>
      <vt:lpstr>Topics for Day 2</vt:lpstr>
      <vt:lpstr>Gradient Descent</vt:lpstr>
      <vt:lpstr>Gradient Descent</vt:lpstr>
      <vt:lpstr>Topics for Day 2</vt:lpstr>
      <vt:lpstr>Regularization</vt:lpstr>
      <vt:lpstr>Regularization</vt:lpstr>
      <vt:lpstr>Linear Regression - Hands on</vt:lpstr>
      <vt:lpstr>Topics for Day 2</vt:lpstr>
      <vt:lpstr>Hyperparameter Tuning</vt:lpstr>
      <vt:lpstr>Grid Search</vt:lpstr>
      <vt:lpstr>Randomized Search</vt:lpstr>
      <vt:lpstr>Cross-Validation</vt:lpstr>
      <vt:lpstr>5-fold Cross-Validation - Example</vt:lpstr>
      <vt:lpstr>Putting it all together - Hands on</vt:lpstr>
      <vt:lpstr>Topics for Day 2</vt:lpstr>
      <vt:lpstr>AWS Comprehend</vt:lpstr>
      <vt:lpstr>Custom Classification</vt:lpstr>
      <vt:lpstr>Train classifier</vt:lpstr>
      <vt:lpstr>Input data format</vt:lpstr>
      <vt:lpstr>Train classifier</vt:lpstr>
      <vt:lpstr>Create an Analysis Job</vt:lpstr>
      <vt:lpstr>Test data</vt:lpstr>
      <vt:lpstr>Create an Analysis Job</vt:lpstr>
      <vt:lpstr>Output of the Analysis Job</vt:lpstr>
      <vt:lpstr>Predictions</vt:lpstr>
      <vt:lpstr>AWS SageMaker</vt:lpstr>
      <vt:lpstr>Topics for Day 2</vt:lpstr>
      <vt:lpstr>Final Project – Sentiment Analysis</vt:lpstr>
      <vt:lpstr>Notebooks for Day 2</vt:lpstr>
      <vt:lpstr>Looking Ahead - Day 3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508</cp:revision>
  <cp:lastPrinted>2016-03-08T22:08:17Z</cp:lastPrinted>
  <dcterms:created xsi:type="dcterms:W3CDTF">2019-12-18T06:10:11Z</dcterms:created>
  <dcterms:modified xsi:type="dcterms:W3CDTF">2020-02-24T19:29:11Z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